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6"/>
    <p:sldMasterId id="2147483717" r:id="rId7"/>
  </p:sldMasterIdLst>
  <p:notesMasterIdLst>
    <p:notesMasterId r:id="rId27"/>
  </p:notesMasterIdLst>
  <p:handoutMasterIdLst>
    <p:handoutMasterId r:id="rId28"/>
  </p:handoutMasterIdLst>
  <p:sldIdLst>
    <p:sldId id="434" r:id="rId8"/>
    <p:sldId id="366" r:id="rId9"/>
    <p:sldId id="445" r:id="rId10"/>
    <p:sldId id="446" r:id="rId11"/>
    <p:sldId id="2254" r:id="rId12"/>
    <p:sldId id="2253" r:id="rId13"/>
    <p:sldId id="2255" r:id="rId14"/>
    <p:sldId id="2256" r:id="rId15"/>
    <p:sldId id="2258" r:id="rId16"/>
    <p:sldId id="2257" r:id="rId17"/>
    <p:sldId id="2259" r:id="rId18"/>
    <p:sldId id="2260" r:id="rId19"/>
    <p:sldId id="2263" r:id="rId20"/>
    <p:sldId id="2261" r:id="rId21"/>
    <p:sldId id="2252" r:id="rId22"/>
    <p:sldId id="2262" r:id="rId23"/>
    <p:sldId id="546" r:id="rId24"/>
    <p:sldId id="2264" r:id="rId25"/>
    <p:sldId id="345" r:id="rId26"/>
  </p:sldIdLst>
  <p:sldSz cx="24384000" cy="13716000"/>
  <p:notesSz cx="6797675" cy="9928225"/>
  <p:defaultTextStyle>
    <a:defPPr>
      <a:defRPr lang="en-US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ena Jankovic (MILE)" initials="MJ(" lastIdx="0" clrIdx="0">
    <p:extLst>
      <p:ext uri="{19B8F6BF-5375-455C-9EA6-DF929625EA0E}">
        <p15:presenceInfo xmlns:p15="http://schemas.microsoft.com/office/powerpoint/2012/main" userId="S::MILE@IP-CONSULT.DE::c8a111fa-6f9b-4bde-bd0a-4a73db9c57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E5E5E"/>
    <a:srgbClr val="FFFFFF"/>
    <a:srgbClr val="EBEBEB"/>
    <a:srgbClr val="AB7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B46A01-27B1-4595-8E26-951722CAC771}" v="6" dt="2024-10-11T01:06:03.9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503" autoAdjust="0"/>
  </p:normalViewPr>
  <p:slideViewPr>
    <p:cSldViewPr snapToGrid="0">
      <p:cViewPr varScale="1">
        <p:scale>
          <a:sx n="29" d="100"/>
          <a:sy n="29" d="100"/>
        </p:scale>
        <p:origin x="165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jana Bojanic (MIBO)" userId="9b1bcc5f-6dfb-41fc-85cf-c9d4354e45d9" providerId="ADAL" clId="{1AB46A01-27B1-4595-8E26-951722CAC771}"/>
    <pc:docChg chg="undo custSel addSld delSld modSld">
      <pc:chgData name="Mirjana Bojanic (MIBO)" userId="9b1bcc5f-6dfb-41fc-85cf-c9d4354e45d9" providerId="ADAL" clId="{1AB46A01-27B1-4595-8E26-951722CAC771}" dt="2024-10-11T01:16:37.592" v="191" actId="1076"/>
      <pc:docMkLst>
        <pc:docMk/>
      </pc:docMkLst>
      <pc:sldChg chg="addSp delSp modSp add del mod setBg">
        <pc:chgData name="Mirjana Bojanic (MIBO)" userId="9b1bcc5f-6dfb-41fc-85cf-c9d4354e45d9" providerId="ADAL" clId="{1AB46A01-27B1-4595-8E26-951722CAC771}" dt="2024-10-11T01:06:10.397" v="54" actId="2696"/>
        <pc:sldMkLst>
          <pc:docMk/>
          <pc:sldMk cId="1711761946" sldId="257"/>
        </pc:sldMkLst>
        <pc:spChg chg="del mod">
          <ac:chgData name="Mirjana Bojanic (MIBO)" userId="9b1bcc5f-6dfb-41fc-85cf-c9d4354e45d9" providerId="ADAL" clId="{1AB46A01-27B1-4595-8E26-951722CAC771}" dt="2024-10-11T01:05:34.289" v="49" actId="478"/>
          <ac:spMkLst>
            <pc:docMk/>
            <pc:sldMk cId="1711761946" sldId="257"/>
            <ac:spMk id="3" creationId="{00000000-0000-0000-0000-000000000000}"/>
          </ac:spMkLst>
        </pc:spChg>
        <pc:spChg chg="add del mod">
          <ac:chgData name="Mirjana Bojanic (MIBO)" userId="9b1bcc5f-6dfb-41fc-85cf-c9d4354e45d9" providerId="ADAL" clId="{1AB46A01-27B1-4595-8E26-951722CAC771}" dt="2024-10-11T01:01:54.271" v="16"/>
          <ac:spMkLst>
            <pc:docMk/>
            <pc:sldMk cId="1711761946" sldId="257"/>
            <ac:spMk id="4" creationId="{9BF650F8-6E44-CC2E-90F5-1D8C0BFDCC8B}"/>
          </ac:spMkLst>
        </pc:spChg>
        <pc:spChg chg="mod">
          <ac:chgData name="Mirjana Bojanic (MIBO)" userId="9b1bcc5f-6dfb-41fc-85cf-c9d4354e45d9" providerId="ADAL" clId="{1AB46A01-27B1-4595-8E26-951722CAC771}" dt="2024-10-11T01:06:03.954" v="53"/>
          <ac:spMkLst>
            <pc:docMk/>
            <pc:sldMk cId="1711761946" sldId="257"/>
            <ac:spMk id="49" creationId="{00000000-0000-0000-0000-000000000000}"/>
          </ac:spMkLst>
        </pc:spChg>
        <pc:spChg chg="mod">
          <ac:chgData name="Mirjana Bojanic (MIBO)" userId="9b1bcc5f-6dfb-41fc-85cf-c9d4354e45d9" providerId="ADAL" clId="{1AB46A01-27B1-4595-8E26-951722CAC771}" dt="2024-10-11T01:06:03.954" v="53"/>
          <ac:spMkLst>
            <pc:docMk/>
            <pc:sldMk cId="1711761946" sldId="257"/>
            <ac:spMk id="138242" creationId="{00000000-0000-0000-0000-000000000000}"/>
          </ac:spMkLst>
        </pc:spChg>
      </pc:sldChg>
      <pc:sldChg chg="del">
        <pc:chgData name="Mirjana Bojanic (MIBO)" userId="9b1bcc5f-6dfb-41fc-85cf-c9d4354e45d9" providerId="ADAL" clId="{1AB46A01-27B1-4595-8E26-951722CAC771}" dt="2024-10-11T01:06:33.970" v="55" actId="2696"/>
        <pc:sldMkLst>
          <pc:docMk/>
          <pc:sldMk cId="2375906660" sldId="437"/>
        </pc:sldMkLst>
      </pc:sldChg>
      <pc:sldChg chg="modSp mod modNotesTx">
        <pc:chgData name="Mirjana Bojanic (MIBO)" userId="9b1bcc5f-6dfb-41fc-85cf-c9d4354e45d9" providerId="ADAL" clId="{1AB46A01-27B1-4595-8E26-951722CAC771}" dt="2024-10-11T01:11:07.804" v="99" actId="5793"/>
        <pc:sldMkLst>
          <pc:docMk/>
          <pc:sldMk cId="1932431840" sldId="2260"/>
        </pc:sldMkLst>
        <pc:spChg chg="mod">
          <ac:chgData name="Mirjana Bojanic (MIBO)" userId="9b1bcc5f-6dfb-41fc-85cf-c9d4354e45d9" providerId="ADAL" clId="{1AB46A01-27B1-4595-8E26-951722CAC771}" dt="2024-10-11T01:11:07.804" v="99" actId="5793"/>
          <ac:spMkLst>
            <pc:docMk/>
            <pc:sldMk cId="1932431840" sldId="2260"/>
            <ac:spMk id="4" creationId="{19F8F456-2230-FD2D-79CF-12DA46980035}"/>
          </ac:spMkLst>
        </pc:spChg>
      </pc:sldChg>
      <pc:sldChg chg="addSp modSp mod modNotesTx">
        <pc:chgData name="Mirjana Bojanic (MIBO)" userId="9b1bcc5f-6dfb-41fc-85cf-c9d4354e45d9" providerId="ADAL" clId="{1AB46A01-27B1-4595-8E26-951722CAC771}" dt="2024-10-11T01:16:37.592" v="191" actId="1076"/>
        <pc:sldMkLst>
          <pc:docMk/>
          <pc:sldMk cId="1803384368" sldId="2261"/>
        </pc:sldMkLst>
        <pc:spChg chg="mod">
          <ac:chgData name="Mirjana Bojanic (MIBO)" userId="9b1bcc5f-6dfb-41fc-85cf-c9d4354e45d9" providerId="ADAL" clId="{1AB46A01-27B1-4595-8E26-951722CAC771}" dt="2024-10-11T01:16:37.592" v="191" actId="1076"/>
          <ac:spMkLst>
            <pc:docMk/>
            <pc:sldMk cId="1803384368" sldId="2261"/>
            <ac:spMk id="2" creationId="{E70ABF68-B9E4-C96D-BD1A-18B9566DB395}"/>
          </ac:spMkLst>
        </pc:spChg>
        <pc:spChg chg="mod">
          <ac:chgData name="Mirjana Bojanic (MIBO)" userId="9b1bcc5f-6dfb-41fc-85cf-c9d4354e45d9" providerId="ADAL" clId="{1AB46A01-27B1-4595-8E26-951722CAC771}" dt="2024-10-11T01:16:27.725" v="190" actId="113"/>
          <ac:spMkLst>
            <pc:docMk/>
            <pc:sldMk cId="1803384368" sldId="2261"/>
            <ac:spMk id="6" creationId="{2E20B26D-EB49-923B-C590-51E136D71A47}"/>
          </ac:spMkLst>
        </pc:spChg>
        <pc:spChg chg="mod">
          <ac:chgData name="Mirjana Bojanic (MIBO)" userId="9b1bcc5f-6dfb-41fc-85cf-c9d4354e45d9" providerId="ADAL" clId="{1AB46A01-27B1-4595-8E26-951722CAC771}" dt="2024-10-11T01:14:41.299" v="107" actId="1076"/>
          <ac:spMkLst>
            <pc:docMk/>
            <pc:sldMk cId="1803384368" sldId="2261"/>
            <ac:spMk id="13" creationId="{743D4E15-4E03-0592-6EEE-F0F836879E19}"/>
          </ac:spMkLst>
        </pc:spChg>
        <pc:spChg chg="mod">
          <ac:chgData name="Mirjana Bojanic (MIBO)" userId="9b1bcc5f-6dfb-41fc-85cf-c9d4354e45d9" providerId="ADAL" clId="{1AB46A01-27B1-4595-8E26-951722CAC771}" dt="2024-10-11T01:16:22.309" v="189" actId="113"/>
          <ac:spMkLst>
            <pc:docMk/>
            <pc:sldMk cId="1803384368" sldId="2261"/>
            <ac:spMk id="14" creationId="{EDD001E8-42A1-E613-0F57-AC2538F736EC}"/>
          </ac:spMkLst>
        </pc:spChg>
        <pc:spChg chg="add mod">
          <ac:chgData name="Mirjana Bojanic (MIBO)" userId="9b1bcc5f-6dfb-41fc-85cf-c9d4354e45d9" providerId="ADAL" clId="{1AB46A01-27B1-4595-8E26-951722CAC771}" dt="2024-10-11T01:16:15.748" v="188" actId="207"/>
          <ac:spMkLst>
            <pc:docMk/>
            <pc:sldMk cId="1803384368" sldId="2261"/>
            <ac:spMk id="20" creationId="{1BF83FD1-E26B-FD66-14A0-427C53880323}"/>
          </ac:spMkLst>
        </pc:spChg>
      </pc:sldChg>
      <pc:sldChg chg="modNotesTx">
        <pc:chgData name="Mirjana Bojanic (MIBO)" userId="9b1bcc5f-6dfb-41fc-85cf-c9d4354e45d9" providerId="ADAL" clId="{1AB46A01-27B1-4595-8E26-951722CAC771}" dt="2024-10-11T01:08:19.951" v="59" actId="6549"/>
        <pc:sldMkLst>
          <pc:docMk/>
          <pc:sldMk cId="4172355812" sldId="2262"/>
        </pc:sldMkLst>
      </pc:sldChg>
      <pc:sldChg chg="modNotesTx">
        <pc:chgData name="Mirjana Bojanic (MIBO)" userId="9b1bcc5f-6dfb-41fc-85cf-c9d4354e45d9" providerId="ADAL" clId="{1AB46A01-27B1-4595-8E26-951722CAC771}" dt="2024-10-11T01:09:11.765" v="79" actId="20577"/>
        <pc:sldMkLst>
          <pc:docMk/>
          <pc:sldMk cId="4043560016" sldId="2263"/>
        </pc:sldMkLst>
      </pc:sldChg>
      <pc:sldChg chg="modNotesTx">
        <pc:chgData name="Mirjana Bojanic (MIBO)" userId="9b1bcc5f-6dfb-41fc-85cf-c9d4354e45d9" providerId="ADAL" clId="{1AB46A01-27B1-4595-8E26-951722CAC771}" dt="2024-10-11T01:09:53.617" v="82" actId="6549"/>
        <pc:sldMkLst>
          <pc:docMk/>
          <pc:sldMk cId="102493120" sldId="2264"/>
        </pc:sldMkLst>
      </pc:sldChg>
      <pc:sldChg chg="del">
        <pc:chgData name="Mirjana Bojanic (MIBO)" userId="9b1bcc5f-6dfb-41fc-85cf-c9d4354e45d9" providerId="ADAL" clId="{1AB46A01-27B1-4595-8E26-951722CAC771}" dt="2024-10-11T01:07:16.537" v="56" actId="2696"/>
        <pc:sldMkLst>
          <pc:docMk/>
          <pc:sldMk cId="3374311624" sldId="2265"/>
        </pc:sldMkLst>
      </pc:sldChg>
      <pc:sldChg chg="modSp new del mod">
        <pc:chgData name="Mirjana Bojanic (MIBO)" userId="9b1bcc5f-6dfb-41fc-85cf-c9d4354e45d9" providerId="ADAL" clId="{1AB46A01-27B1-4595-8E26-951722CAC771}" dt="2024-10-11T01:05:03.636" v="48" actId="2696"/>
        <pc:sldMkLst>
          <pc:docMk/>
          <pc:sldMk cId="3587477815" sldId="2266"/>
        </pc:sldMkLst>
        <pc:spChg chg="mod">
          <ac:chgData name="Mirjana Bojanic (MIBO)" userId="9b1bcc5f-6dfb-41fc-85cf-c9d4354e45d9" providerId="ADAL" clId="{1AB46A01-27B1-4595-8E26-951722CAC771}" dt="2024-10-11T01:04:17.195" v="47" actId="14100"/>
          <ac:spMkLst>
            <pc:docMk/>
            <pc:sldMk cId="3587477815" sldId="2266"/>
            <ac:spMk id="2" creationId="{2146B826-FC8E-7EC5-E2EC-4A789637C3B2}"/>
          </ac:spMkLst>
        </pc:spChg>
      </pc:sldChg>
      <pc:sldMasterChg chg="delSldLayout">
        <pc:chgData name="Mirjana Bojanic (MIBO)" userId="9b1bcc5f-6dfb-41fc-85cf-c9d4354e45d9" providerId="ADAL" clId="{1AB46A01-27B1-4595-8E26-951722CAC771}" dt="2024-10-11T01:06:10.397" v="54" actId="2696"/>
        <pc:sldMasterMkLst>
          <pc:docMk/>
          <pc:sldMasterMk cId="145395982" sldId="2147483672"/>
        </pc:sldMasterMkLst>
        <pc:sldLayoutChg chg="del">
          <pc:chgData name="Mirjana Bojanic (MIBO)" userId="9b1bcc5f-6dfb-41fc-85cf-c9d4354e45d9" providerId="ADAL" clId="{1AB46A01-27B1-4595-8E26-951722CAC771}" dt="2024-10-11T01:06:10.397" v="54" actId="2696"/>
          <pc:sldLayoutMkLst>
            <pc:docMk/>
            <pc:sldMasterMk cId="145395982" sldId="2147483672"/>
            <pc:sldLayoutMk cId="1337814241" sldId="214748373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4DE41-BC85-FA41-8375-595373E68C46}" type="datetimeFigureOut">
              <a:rPr lang="sr-Latn-RS"/>
              <a:t>10.10.2024.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3B53C-B570-F74A-B710-97F69429D021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83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3218A-9155-7A4D-994A-272943417C07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9F5C3-F65A-8A42-A0F4-0AEFB2F71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5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81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0B7AE4-45F7-A0DD-05DF-3758D12A4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D394FC-CE7B-BC74-D306-9A84F36E31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79319F-04DC-1EB8-7759-B1ADBE7CD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6F196-71F5-CB0F-2317-81525B6F97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51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A1D73-8B6D-D057-23DB-87E4FBA4F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90CD22-B4F9-D818-47EE-D77AD143AA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68A766-C7A4-DE41-5CCB-15D2F5015D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14 okruga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NSKZ i SZ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kern="1200" dirty="0" err="1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KViS</a:t>
            </a:r>
            <a:endParaRPr lang="sr-Latn-RS" sz="1200" kern="1200" dirty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Neformalno obrazovanje – akreditacija i sistem QA u JPOA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Standardi kvalifikacija – monter liftova 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FA03F-0BC4-B039-1887-EB56AA34CC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83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F6E0F-3596-54FA-9936-C4C1F310C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C8FBCC-A47E-A31D-6A98-3559E2E739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9593BA-666D-0675-C1DB-F4FD3A01A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Savet za liftove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10 OCD i Razvojna agencija Kraljevo</a:t>
            </a:r>
            <a:endParaRPr lang="sr-Latn-RS" sz="1200" kern="1200" dirty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0BF45-DD1A-2232-D1AB-9890BEFD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49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93273-CCB1-C5A6-FF3D-BA1D31510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3485BD-BFD1-1DDE-C42F-AE1B01DE48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5890B2-3F2C-AB3B-BC99-AE914A120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123A3-5CEE-5468-5345-ADB54E0BC9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33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26CCB-0B62-3D2C-6DCB-338FD4629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F33C33-2B9D-8DD9-F63F-B5AD18A2C8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D50296-1122-5514-B051-20DC842103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CEE37-0E3D-07FB-DE35-F18A1633DC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14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F848C-E804-09FE-729B-A6DB44932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B6D73C-1041-EE25-1B52-03BCD6C040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815869-8F9C-22F9-E2CA-7E78DBF7D7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14 okruga + BG i NS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FC103-7579-972B-426E-E0F505151C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48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74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2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80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Izazovi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tržištu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posledica</a:t>
            </a:r>
            <a:r>
              <a:rPr lang="en-US" dirty="0"/>
              <a:t> </a:t>
            </a:r>
            <a:r>
              <a:rPr lang="en-US" dirty="0" err="1"/>
              <a:t>zelene</a:t>
            </a:r>
            <a:r>
              <a:rPr lang="en-US" dirty="0"/>
              <a:t> i </a:t>
            </a:r>
            <a:r>
              <a:rPr lang="en-US" dirty="0" err="1"/>
              <a:t>digitalne</a:t>
            </a:r>
            <a:r>
              <a:rPr lang="en-US" dirty="0"/>
              <a:t> </a:t>
            </a:r>
            <a:r>
              <a:rPr lang="en-US" dirty="0" err="1"/>
              <a:t>transformacije</a:t>
            </a:r>
            <a:r>
              <a:rPr lang="en-US" dirty="0"/>
              <a:t> </a:t>
            </a:r>
            <a:endParaRPr lang="sr-Latn-RS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80% </a:t>
            </a:r>
            <a:r>
              <a:rPr lang="en-US" dirty="0" err="1"/>
              <a:t>poslodavaca</a:t>
            </a:r>
            <a:r>
              <a:rPr lang="en-US" dirty="0"/>
              <a:t> u </a:t>
            </a:r>
            <a:r>
              <a:rPr lang="sr-Latn-RS" dirty="0"/>
              <a:t>EU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oko</a:t>
            </a:r>
            <a:r>
              <a:rPr lang="en-US" dirty="0"/>
              <a:t> </a:t>
            </a:r>
            <a:r>
              <a:rPr lang="en-US" dirty="0" err="1"/>
              <a:t>pronalaženja</a:t>
            </a:r>
            <a:r>
              <a:rPr lang="en-US" dirty="0"/>
              <a:t> i </a:t>
            </a:r>
            <a:r>
              <a:rPr lang="en-US" dirty="0" err="1"/>
              <a:t>zapošljavanja</a:t>
            </a:r>
            <a:r>
              <a:rPr lang="en-US" dirty="0"/>
              <a:t> </a:t>
            </a:r>
            <a:r>
              <a:rPr lang="sr-Latn-RS" dirty="0"/>
              <a:t>lica</a:t>
            </a:r>
            <a:r>
              <a:rPr lang="en-US" dirty="0"/>
              <a:t> s </a:t>
            </a:r>
            <a:r>
              <a:rPr lang="en-US" dirty="0" err="1"/>
              <a:t>pravim</a:t>
            </a:r>
            <a:r>
              <a:rPr lang="en-US" dirty="0"/>
              <a:t> </a:t>
            </a:r>
            <a:r>
              <a:rPr lang="sr-Latn-RS" dirty="0"/>
              <a:t>kompetencijama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9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2ACBD-CB16-6CD4-4BB0-403F4376F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C245F3-70DA-31DC-3611-3350DB41D8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AA68F8-4C14-EC2F-D5FD-0DD06C829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8C2B8-848A-0A8C-9F82-EB64CFD7A1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64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221A1-424D-1E1D-6CB1-21D15C284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C46EBA-E75E-F5B4-CAFD-6799115545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DCF5C7-D1AA-8E68-6C39-E522533ED0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FF98A3-5CE7-9CAD-AFA4-81833CF3E7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67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C85F2-39C5-99ED-B7DE-DCBCF8335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5DD79A-651D-11C3-E72B-BFB31B7137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24B1EF-45AD-0D78-E9B7-1396C6C215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Pojedinci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najmanje</a:t>
            </a:r>
            <a:r>
              <a:rPr lang="en-US" dirty="0"/>
              <a:t> 10 </a:t>
            </a:r>
            <a:r>
              <a:rPr lang="en-US" dirty="0" err="1"/>
              <a:t>promena</a:t>
            </a:r>
            <a:r>
              <a:rPr lang="en-US" dirty="0"/>
              <a:t> </a:t>
            </a:r>
            <a:r>
              <a:rPr lang="en-US" dirty="0" err="1"/>
              <a:t>posla</a:t>
            </a:r>
            <a:r>
              <a:rPr lang="en-US" dirty="0"/>
              <a:t> </a:t>
            </a:r>
            <a:r>
              <a:rPr lang="sr-Latn-RS" dirty="0"/>
              <a:t>tokom</a:t>
            </a:r>
            <a:r>
              <a:rPr lang="en-US" dirty="0"/>
              <a:t> </a:t>
            </a:r>
            <a:r>
              <a:rPr lang="en-US" dirty="0" err="1"/>
              <a:t>svoj</a:t>
            </a:r>
            <a:r>
              <a:rPr lang="sr-Latn-RS" dirty="0"/>
              <a:t>e</a:t>
            </a:r>
            <a:r>
              <a:rPr lang="en-US" dirty="0"/>
              <a:t> </a:t>
            </a:r>
            <a:r>
              <a:rPr lang="en-US" dirty="0" err="1"/>
              <a:t>karijer</a:t>
            </a:r>
            <a:r>
              <a:rPr lang="sr-Latn-RS" dirty="0"/>
              <a:t>e – LLL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Digitalna</a:t>
            </a:r>
            <a:r>
              <a:rPr lang="en-US" dirty="0"/>
              <a:t> i </a:t>
            </a:r>
            <a:r>
              <a:rPr lang="en-US" dirty="0" err="1"/>
              <a:t>zelena</a:t>
            </a:r>
            <a:r>
              <a:rPr lang="en-US" dirty="0"/>
              <a:t> </a:t>
            </a:r>
            <a:r>
              <a:rPr lang="en-US" dirty="0" err="1"/>
              <a:t>transformacija</a:t>
            </a:r>
            <a:r>
              <a:rPr lang="sr-Latn-RS" dirty="0"/>
              <a:t> – LLL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Automatizacija</a:t>
            </a:r>
            <a:r>
              <a:rPr lang="en-US" dirty="0"/>
              <a:t>, </a:t>
            </a:r>
            <a:r>
              <a:rPr lang="en-US" dirty="0" err="1"/>
              <a:t>digitalizacija</a:t>
            </a:r>
            <a:r>
              <a:rPr lang="en-US" dirty="0"/>
              <a:t>, </a:t>
            </a:r>
            <a:r>
              <a:rPr lang="sr-Latn-RS" dirty="0"/>
              <a:t>veštačka</a:t>
            </a:r>
            <a:r>
              <a:rPr lang="en-US" dirty="0"/>
              <a:t> </a:t>
            </a:r>
            <a:r>
              <a:rPr lang="en-US" dirty="0" err="1"/>
              <a:t>inteligencija</a:t>
            </a:r>
            <a:r>
              <a:rPr lang="sr-Latn-RS" dirty="0"/>
              <a:t> - LLL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6B60D4-BE7A-DAE9-7941-6E655CFA36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6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1F203-5B03-8D51-EDBE-3C035CC62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45A62D-AB5F-142D-AE1C-24BFEDEC61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76C0D4-FB6D-F066-665B-5C10497EE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Pojedinci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najmanje</a:t>
            </a:r>
            <a:r>
              <a:rPr lang="en-US" dirty="0"/>
              <a:t> 10 </a:t>
            </a:r>
            <a:r>
              <a:rPr lang="en-US" dirty="0" err="1"/>
              <a:t>promena</a:t>
            </a:r>
            <a:r>
              <a:rPr lang="en-US" dirty="0"/>
              <a:t> </a:t>
            </a:r>
            <a:r>
              <a:rPr lang="en-US" dirty="0" err="1"/>
              <a:t>posla</a:t>
            </a:r>
            <a:r>
              <a:rPr lang="en-US" dirty="0"/>
              <a:t> </a:t>
            </a:r>
            <a:r>
              <a:rPr lang="sr-Latn-RS" dirty="0"/>
              <a:t>tokom</a:t>
            </a:r>
            <a:r>
              <a:rPr lang="en-US" dirty="0"/>
              <a:t> </a:t>
            </a:r>
            <a:r>
              <a:rPr lang="en-US" dirty="0" err="1"/>
              <a:t>svoj</a:t>
            </a:r>
            <a:r>
              <a:rPr lang="sr-Latn-RS" dirty="0"/>
              <a:t>e</a:t>
            </a:r>
            <a:r>
              <a:rPr lang="en-US" dirty="0"/>
              <a:t> </a:t>
            </a:r>
            <a:r>
              <a:rPr lang="en-US" dirty="0" err="1"/>
              <a:t>karijer</a:t>
            </a:r>
            <a:r>
              <a:rPr lang="sr-Latn-RS" dirty="0"/>
              <a:t>e – LLL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Digitalna</a:t>
            </a:r>
            <a:r>
              <a:rPr lang="en-US" dirty="0"/>
              <a:t> i </a:t>
            </a:r>
            <a:r>
              <a:rPr lang="en-US" dirty="0" err="1"/>
              <a:t>zelena</a:t>
            </a:r>
            <a:r>
              <a:rPr lang="en-US" dirty="0"/>
              <a:t> </a:t>
            </a:r>
            <a:r>
              <a:rPr lang="en-US" dirty="0" err="1"/>
              <a:t>transformacija</a:t>
            </a:r>
            <a:r>
              <a:rPr lang="sr-Latn-RS" dirty="0"/>
              <a:t> – LLL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 err="1"/>
              <a:t>Automatizacija</a:t>
            </a:r>
            <a:r>
              <a:rPr lang="en-US" dirty="0"/>
              <a:t>, </a:t>
            </a:r>
            <a:r>
              <a:rPr lang="en-US" dirty="0" err="1"/>
              <a:t>digitalizacija</a:t>
            </a:r>
            <a:r>
              <a:rPr lang="en-US" dirty="0"/>
              <a:t>, </a:t>
            </a:r>
            <a:r>
              <a:rPr lang="sr-Latn-RS" dirty="0"/>
              <a:t>veštačka</a:t>
            </a:r>
            <a:r>
              <a:rPr lang="en-US" dirty="0"/>
              <a:t> </a:t>
            </a:r>
            <a:r>
              <a:rPr lang="en-US" dirty="0" err="1"/>
              <a:t>inteligencija</a:t>
            </a:r>
            <a:r>
              <a:rPr lang="sr-Latn-RS" dirty="0"/>
              <a:t> - LLL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A63ED-99B4-5AB1-5E83-F3A1A44A6B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63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26299-EF7D-E4E0-C7B1-C7FD28B95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C934D4-4072-F284-B4B6-74CCF21CF0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74728D-FBB6-2B9A-A3E9-33D3C4AD7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sr-Latn-RS" sz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Osnovni princip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u="non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92141-CECE-1BB4-0DD2-4A64A5EA7A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9F5C3-F65A-8A42-A0F4-0AEFB2F71E5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8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1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24383999" cy="13715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10212056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0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7" y="843203"/>
            <a:ext cx="6920967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731516" y="1"/>
            <a:ext cx="7826241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16557757" y="1"/>
            <a:ext cx="7826243" cy="13715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8890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7" y="843203"/>
            <a:ext cx="6920967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6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4967810" cy="1508105"/>
          </a:xfrm>
          <a:prstGeom prst="rect">
            <a:avLst/>
          </a:prstGeom>
        </p:spPr>
        <p:txBody>
          <a:bodyPr/>
          <a:lstStyle>
            <a:lvl1pPr>
              <a:defRPr sz="11500"/>
            </a:lvl1pPr>
          </a:lstStyle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778359" y="1"/>
            <a:ext cx="5859472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637829" y="1"/>
            <a:ext cx="5859472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8497301" y="1"/>
            <a:ext cx="5859472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8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2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918887" y="5347628"/>
            <a:ext cx="4967811" cy="496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778358" y="5347628"/>
            <a:ext cx="4967811" cy="496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12637829" y="5347628"/>
            <a:ext cx="4967811" cy="496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497300" y="5347628"/>
            <a:ext cx="4967811" cy="49678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1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0" y="8138160"/>
            <a:ext cx="6095999" cy="559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095999" y="8138160"/>
            <a:ext cx="6095999" cy="559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12191998" y="8138160"/>
            <a:ext cx="6095999" cy="559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287997" y="8138160"/>
            <a:ext cx="6095999" cy="5593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0" y="4497049"/>
            <a:ext cx="6095999" cy="9234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095999" y="4497049"/>
            <a:ext cx="6095999" cy="9234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12191998" y="4497049"/>
            <a:ext cx="6095999" cy="9234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287997" y="4497049"/>
            <a:ext cx="6095999" cy="9234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7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"/>
          <p:cNvSpPr>
            <a:spLocks noGrp="1"/>
          </p:cNvSpPr>
          <p:nvPr>
            <p:ph type="pic" sz="quarter" idx="37"/>
          </p:nvPr>
        </p:nvSpPr>
        <p:spPr>
          <a:xfrm>
            <a:off x="0" y="4629580"/>
            <a:ext cx="8100447" cy="9086419"/>
          </a:xfrm>
          <a:prstGeom prst="rect">
            <a:avLst/>
          </a:prstGeom>
        </p:spPr>
      </p:sp>
      <p:sp>
        <p:nvSpPr>
          <p:cNvPr id="19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8100448" y="4629580"/>
            <a:ext cx="8159552" cy="9086419"/>
          </a:xfrm>
          <a:prstGeom prst="rect">
            <a:avLst/>
          </a:prstGeom>
        </p:spPr>
      </p:sp>
      <p:sp>
        <p:nvSpPr>
          <p:cNvPr id="20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16260000" y="4629580"/>
            <a:ext cx="8124001" cy="9086419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187806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16256001" y="8933688"/>
            <a:ext cx="8127999" cy="4782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16256001" y="4151376"/>
            <a:ext cx="8127999" cy="4782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128002" y="8933688"/>
            <a:ext cx="8127999" cy="4782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8128002" y="4151376"/>
            <a:ext cx="8127999" cy="4782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6920967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8731517" y="891662"/>
            <a:ext cx="6818158" cy="119326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16544145" y="891662"/>
            <a:ext cx="6920966" cy="5520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16544145" y="7303831"/>
            <a:ext cx="6920966" cy="5520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5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1" grpId="0"/>
      <p:bldP spid="22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24"/>
          </p:nvPr>
        </p:nvSpPr>
        <p:spPr>
          <a:xfrm>
            <a:off x="19007188" y="5447685"/>
            <a:ext cx="3405379" cy="6055200"/>
          </a:xfrm>
          <a:prstGeom prst="rect">
            <a:avLst/>
          </a:prstGeom>
        </p:spPr>
      </p:sp>
      <p:sp>
        <p:nvSpPr>
          <p:cNvPr id="18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16540460" y="5447685"/>
            <a:ext cx="3405379" cy="6055200"/>
          </a:xfrm>
          <a:prstGeom prst="rect">
            <a:avLst/>
          </a:prstGeom>
        </p:spPr>
      </p:sp>
      <p:sp>
        <p:nvSpPr>
          <p:cNvPr id="19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14038961" y="5447685"/>
            <a:ext cx="3405379" cy="60552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84028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24383999" cy="13715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37831" y="843203"/>
            <a:ext cx="6920967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8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7458717" y="6251134"/>
            <a:ext cx="3167794" cy="5610000"/>
          </a:xfrm>
          <a:prstGeom prst="rect">
            <a:avLst/>
          </a:prstGeom>
        </p:spPr>
      </p:sp>
      <p:sp>
        <p:nvSpPr>
          <p:cNvPr id="22" name="Picture Placeholder 12"/>
          <p:cNvSpPr>
            <a:spLocks noGrp="1"/>
          </p:cNvSpPr>
          <p:nvPr>
            <p:ph type="pic" sz="quarter" idx="24"/>
          </p:nvPr>
        </p:nvSpPr>
        <p:spPr>
          <a:xfrm>
            <a:off x="13571118" y="6131419"/>
            <a:ext cx="3347782" cy="5952787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0989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10507386" y="6706928"/>
            <a:ext cx="3312153" cy="4104456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1821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15428661" y="3974933"/>
            <a:ext cx="6107299" cy="8149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5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2870388" y="6167507"/>
            <a:ext cx="8436478" cy="52727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13205606" y="4766549"/>
            <a:ext cx="9610749" cy="5425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918888" y="5128937"/>
            <a:ext cx="3166651" cy="31670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637831" y="5128937"/>
            <a:ext cx="3166651" cy="31670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3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918888" y="5128937"/>
            <a:ext cx="3166651" cy="31670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0298460" y="5128937"/>
            <a:ext cx="3166651" cy="31670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6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918888" y="4865235"/>
            <a:ext cx="6920967" cy="4260477"/>
          </a:xfrm>
          <a:prstGeom prst="roundRect">
            <a:avLst>
              <a:gd name="adj" fmla="val 1636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8731516" y="4865235"/>
            <a:ext cx="6920967" cy="4260477"/>
          </a:xfrm>
          <a:prstGeom prst="roundRect">
            <a:avLst>
              <a:gd name="adj" fmla="val 1636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24"/>
          </p:nvPr>
        </p:nvSpPr>
        <p:spPr>
          <a:xfrm>
            <a:off x="16544144" y="4865235"/>
            <a:ext cx="6920967" cy="4260477"/>
          </a:xfrm>
          <a:prstGeom prst="roundRect">
            <a:avLst>
              <a:gd name="adj" fmla="val 1636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3590866" y="5610235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553559" y="5610235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15516252" y="5610235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3590866" y="9050480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9553559" y="9050480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15516252" y="9050480"/>
            <a:ext cx="5276881" cy="27282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2" grpId="0"/>
      <p:bldP spid="23" grpId="0"/>
      <p:bldP spid="24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16686753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1807802" y="5532632"/>
            <a:ext cx="2823001" cy="2822816"/>
          </a:xfrm>
          <a:prstGeom prst="ellipse">
            <a:avLst/>
          </a:prstGeom>
        </p:spPr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368961" y="5532632"/>
            <a:ext cx="2823001" cy="2822816"/>
          </a:xfrm>
          <a:prstGeom prst="ellipse">
            <a:avLst/>
          </a:prstGeom>
        </p:spPr>
      </p:sp>
      <p:sp>
        <p:nvSpPr>
          <p:cNvPr id="25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5368961" y="9064213"/>
            <a:ext cx="2823001" cy="2822816"/>
          </a:xfrm>
          <a:prstGeom prst="ellipse">
            <a:avLst/>
          </a:prstGeom>
        </p:spPr>
      </p:sp>
      <p:sp>
        <p:nvSpPr>
          <p:cNvPr id="26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1807802" y="9064213"/>
            <a:ext cx="2823001" cy="2822816"/>
          </a:xfrm>
          <a:prstGeom prst="ellipse">
            <a:avLst/>
          </a:prstGeom>
        </p:spPr>
      </p:sp>
      <p:sp>
        <p:nvSpPr>
          <p:cNvPr id="30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8930120" y="9064213"/>
            <a:ext cx="2823001" cy="2822816"/>
          </a:xfrm>
          <a:prstGeom prst="ellipse">
            <a:avLst/>
          </a:prstGeom>
        </p:spPr>
      </p:sp>
      <p:sp>
        <p:nvSpPr>
          <p:cNvPr id="3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930120" y="5532632"/>
            <a:ext cx="2823001" cy="2822816"/>
          </a:xfrm>
          <a:prstGeom prst="ellipse">
            <a:avLst/>
          </a:prstGeom>
        </p:spPr>
      </p:sp>
      <p:sp>
        <p:nvSpPr>
          <p:cNvPr id="3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2491279" y="5532632"/>
            <a:ext cx="2823001" cy="2822816"/>
          </a:xfrm>
          <a:prstGeom prst="ellipse">
            <a:avLst/>
          </a:prstGeom>
        </p:spPr>
      </p:sp>
      <p:sp>
        <p:nvSpPr>
          <p:cNvPr id="33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12491279" y="9064213"/>
            <a:ext cx="2823001" cy="2822816"/>
          </a:xfrm>
          <a:prstGeom prst="ellipse">
            <a:avLst/>
          </a:prstGeom>
        </p:spPr>
      </p:sp>
      <p:sp>
        <p:nvSpPr>
          <p:cNvPr id="36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16052438" y="9064213"/>
            <a:ext cx="2823001" cy="2822816"/>
          </a:xfrm>
          <a:prstGeom prst="ellipse">
            <a:avLst/>
          </a:prstGeom>
        </p:spPr>
      </p:sp>
      <p:sp>
        <p:nvSpPr>
          <p:cNvPr id="37" name="Picture Placeholder 15"/>
          <p:cNvSpPr>
            <a:spLocks noGrp="1"/>
          </p:cNvSpPr>
          <p:nvPr>
            <p:ph type="pic" sz="quarter" idx="17"/>
          </p:nvPr>
        </p:nvSpPr>
        <p:spPr>
          <a:xfrm>
            <a:off x="16052438" y="5532632"/>
            <a:ext cx="2823001" cy="2822816"/>
          </a:xfrm>
          <a:prstGeom prst="ellipse">
            <a:avLst/>
          </a:prstGeom>
        </p:spPr>
      </p:sp>
      <p:sp>
        <p:nvSpPr>
          <p:cNvPr id="38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19613595" y="5532632"/>
            <a:ext cx="2823001" cy="2822816"/>
          </a:xfrm>
          <a:prstGeom prst="ellipse">
            <a:avLst/>
          </a:prstGeom>
        </p:spPr>
      </p:sp>
      <p:sp>
        <p:nvSpPr>
          <p:cNvPr id="39" name="Picture Placeholder 17"/>
          <p:cNvSpPr>
            <a:spLocks noGrp="1"/>
          </p:cNvSpPr>
          <p:nvPr>
            <p:ph type="pic" sz="quarter" idx="24"/>
          </p:nvPr>
        </p:nvSpPr>
        <p:spPr>
          <a:xfrm>
            <a:off x="19613595" y="9064213"/>
            <a:ext cx="2823001" cy="2822816"/>
          </a:xfrm>
          <a:prstGeom prst="ellipse">
            <a:avLst/>
          </a:prstGeom>
        </p:spPr>
      </p:sp>
    </p:spTree>
    <p:extLst>
      <p:ext uri="{BB962C8B-B14F-4D97-AF65-F5344CB8AC3E}">
        <p14:creationId xmlns:p14="http://schemas.microsoft.com/office/powerpoint/2010/main" val="153037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D45CA-00B8-9C1F-3948-0FE2481E5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A4FF5D-63C0-1DA0-4B1F-5FA0E8D82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3328A-AD42-A366-4E80-AA1E3C696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407BD-CC65-7683-E1E3-74E87B116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6A9DE-1C2C-ADAD-987D-093D7E0F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56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3D03E-DF35-4644-92B1-4D1AB55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837E8-7B42-9252-B712-4F7FB93EC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78DA8-270F-9F19-1D19-0A080A9AA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7939A-3E6A-5B94-C75E-9C8EDEFF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61AF-420C-F9AC-E2D7-A234AE079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535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4A5AF-F264-C6D1-8306-CA145F31C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43FC0-F3E8-9416-F57D-8D61CE7DB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1F04A-117E-2505-0F89-DA250BED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1584B-F90E-167F-6882-9D28CA3BE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7C21C-A690-3EF0-BF80-EACF55F32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94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70E06-6FFB-B36D-D40D-CA66217E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E6321-BE52-F9C1-F37C-A5A8CFE6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CCCFF-A7C4-E1E3-8F8C-438359C9B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F9CEB-8F11-2B5B-8A99-62D1F889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B4951-4EDF-4B76-4822-729D4C8C4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9FBFA-B58A-AF1D-0789-11183B786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5986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4E95A-5C29-6C4E-3711-38AD625F9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ABFE1-CB85-1BED-4EB0-17F636289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3DAE9-2A66-B694-DF7F-4E9A2B058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E8C3DB-B0D7-1337-0F37-F6FCB912DF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FB140-1726-813F-7A4C-568EE1290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AD11C5-6C4A-6080-B436-8DCF10DE7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605EB8-3AE3-F84B-C6E5-2BE245473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76181D-6FF5-E8E1-367E-BD084E4F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598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1748A-9604-6442-DAD4-3DFC17380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81A59E-96EA-00CD-4821-53417928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B6787D-5336-1255-41D5-B795408AD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1D842-15F0-4B4D-86E2-E71CEB9C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507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8DC175-95AD-10DE-8709-94087803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503384-3232-9702-059B-61A3E1A22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AACA-2683-6FD2-3822-9ABB28D26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197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414A5-DBE0-0537-85B0-05C439E19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A0E69-B35D-5753-1FE9-5CE16F3B9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936B4D-DAA5-8D51-6390-B09843395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C780F-51B3-AC15-D87B-D8C07D49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D69CD-D547-1120-5813-98FE73605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0F2DE-EAF6-A8C4-94F3-2B8A4E156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360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E23A-A14E-3791-1F4B-62217B39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E9676E-202B-5CD6-9A2C-ACADB883B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51A15-6C8B-DF46-1B8A-513430C01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5FDF2-75DB-7C87-7B7A-5574EA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E5404D-3F48-4BF7-1731-355DC2043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7E7E4F-0CE7-7BAD-F02D-08EBF66D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60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4F6F-9175-D213-7429-D51B4D4DE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DA16A-3487-D26C-81A9-23CFB73566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2F76B-9BBA-5CC6-78B8-A720660F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07D9E-359F-244D-86EB-2B9775AF6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B9A26-1832-9FAA-2C4C-8A068C16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23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4663440"/>
            <a:ext cx="24384000" cy="521208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1D2866-8D01-9805-79E2-C808E18F81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3FFCD1-1DA7-2F9C-E04A-7C2C048E0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25C79-77DD-F726-100D-26D31CC2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FB547-4DC6-D374-15D5-0D4DF8963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28219-915D-5078-14FB-CAAF729E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823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78" y="7061201"/>
            <a:ext cx="1916324" cy="1928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8" t="23899"/>
          <a:stretch>
            <a:fillRect/>
          </a:stretch>
        </p:blipFill>
        <p:spPr>
          <a:xfrm>
            <a:off x="-6" y="5"/>
            <a:ext cx="8625416" cy="8310406"/>
          </a:xfrm>
          <a:custGeom>
            <a:avLst/>
            <a:gdLst>
              <a:gd name="connsiteX0" fmla="*/ 0 w 4312708"/>
              <a:gd name="connsiteY0" fmla="*/ 0 h 4155203"/>
              <a:gd name="connsiteX1" fmla="*/ 4312708 w 4312708"/>
              <a:gd name="connsiteY1" fmla="*/ 0 h 4155203"/>
              <a:gd name="connsiteX2" fmla="*/ 4312708 w 4312708"/>
              <a:gd name="connsiteY2" fmla="*/ 4155203 h 4155203"/>
              <a:gd name="connsiteX3" fmla="*/ 0 w 4312708"/>
              <a:gd name="connsiteY3" fmla="*/ 4155203 h 415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708" h="4155203">
                <a:moveTo>
                  <a:pt x="0" y="0"/>
                </a:moveTo>
                <a:lnTo>
                  <a:pt x="4312708" y="0"/>
                </a:lnTo>
                <a:lnTo>
                  <a:pt x="4312708" y="4155203"/>
                </a:lnTo>
                <a:lnTo>
                  <a:pt x="0" y="4155203"/>
                </a:lnTo>
                <a:close/>
              </a:path>
            </a:pathLst>
          </a:cu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8" t="23899"/>
          <a:stretch>
            <a:fillRect/>
          </a:stretch>
        </p:blipFill>
        <p:spPr>
          <a:xfrm rot="10800000">
            <a:off x="13639797" y="5791200"/>
            <a:ext cx="10744206" cy="7924800"/>
          </a:xfrm>
          <a:custGeom>
            <a:avLst/>
            <a:gdLst>
              <a:gd name="connsiteX0" fmla="*/ 0 w 4312708"/>
              <a:gd name="connsiteY0" fmla="*/ 0 h 4155203"/>
              <a:gd name="connsiteX1" fmla="*/ 4312708 w 4312708"/>
              <a:gd name="connsiteY1" fmla="*/ 0 h 4155203"/>
              <a:gd name="connsiteX2" fmla="*/ 4312708 w 4312708"/>
              <a:gd name="connsiteY2" fmla="*/ 4155203 h 4155203"/>
              <a:gd name="connsiteX3" fmla="*/ 0 w 4312708"/>
              <a:gd name="connsiteY3" fmla="*/ 4155203 h 415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708" h="4155203">
                <a:moveTo>
                  <a:pt x="0" y="0"/>
                </a:moveTo>
                <a:lnTo>
                  <a:pt x="4312708" y="0"/>
                </a:lnTo>
                <a:lnTo>
                  <a:pt x="4312708" y="4155203"/>
                </a:lnTo>
                <a:lnTo>
                  <a:pt x="0" y="4155203"/>
                </a:lnTo>
                <a:close/>
              </a:path>
            </a:pathLst>
          </a:cu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79" r="28320"/>
          <a:stretch>
            <a:fillRect/>
          </a:stretch>
        </p:blipFill>
        <p:spPr>
          <a:xfrm>
            <a:off x="22005297" y="0"/>
            <a:ext cx="2378706" cy="2260600"/>
          </a:xfrm>
          <a:custGeom>
            <a:avLst/>
            <a:gdLst>
              <a:gd name="connsiteX0" fmla="*/ 0 w 1189353"/>
              <a:gd name="connsiteY0" fmla="*/ 0 h 1130300"/>
              <a:gd name="connsiteX1" fmla="*/ 1189353 w 1189353"/>
              <a:gd name="connsiteY1" fmla="*/ 0 h 1130300"/>
              <a:gd name="connsiteX2" fmla="*/ 1189353 w 1189353"/>
              <a:gd name="connsiteY2" fmla="*/ 1130300 h 1130300"/>
              <a:gd name="connsiteX3" fmla="*/ 0 w 1189353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353" h="1130300">
                <a:moveTo>
                  <a:pt x="0" y="0"/>
                </a:moveTo>
                <a:lnTo>
                  <a:pt x="1189353" y="0"/>
                </a:lnTo>
                <a:lnTo>
                  <a:pt x="1189353" y="1130300"/>
                </a:lnTo>
                <a:lnTo>
                  <a:pt x="0" y="1130300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26" y="10442340"/>
            <a:ext cx="1702276" cy="21693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4500" y="10853722"/>
            <a:ext cx="673300" cy="6733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00" y="1485700"/>
            <a:ext cx="673300" cy="6733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245" y="5791201"/>
            <a:ext cx="776154" cy="78740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647" y="7061201"/>
            <a:ext cx="776154" cy="78740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8975" y="2870201"/>
            <a:ext cx="2362202" cy="23622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67"/>
          <a:stretch>
            <a:fillRect/>
          </a:stretch>
        </p:blipFill>
        <p:spPr>
          <a:xfrm>
            <a:off x="9079566" y="12737171"/>
            <a:ext cx="3442636" cy="978834"/>
          </a:xfrm>
          <a:custGeom>
            <a:avLst/>
            <a:gdLst>
              <a:gd name="connsiteX0" fmla="*/ 0 w 1721318"/>
              <a:gd name="connsiteY0" fmla="*/ 0 h 489417"/>
              <a:gd name="connsiteX1" fmla="*/ 1721318 w 1721318"/>
              <a:gd name="connsiteY1" fmla="*/ 0 h 489417"/>
              <a:gd name="connsiteX2" fmla="*/ 1721318 w 1721318"/>
              <a:gd name="connsiteY2" fmla="*/ 489417 h 489417"/>
              <a:gd name="connsiteX3" fmla="*/ 0 w 1721318"/>
              <a:gd name="connsiteY3" fmla="*/ 489417 h 48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318" h="489417">
                <a:moveTo>
                  <a:pt x="0" y="0"/>
                </a:moveTo>
                <a:lnTo>
                  <a:pt x="1721318" y="0"/>
                </a:lnTo>
                <a:lnTo>
                  <a:pt x="1721318" y="489417"/>
                </a:lnTo>
                <a:lnTo>
                  <a:pt x="0" y="489417"/>
                </a:lnTo>
                <a:close/>
              </a:path>
            </a:pathLst>
          </a:cu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2987" y="12627602"/>
            <a:ext cx="5144766" cy="4923800"/>
          </a:xfrm>
          <a:custGeom>
            <a:avLst/>
            <a:gdLst>
              <a:gd name="connsiteX0" fmla="*/ 0 w 2572383"/>
              <a:gd name="connsiteY0" fmla="*/ 2461899 h 2461900"/>
              <a:gd name="connsiteX1" fmla="*/ 2572383 w 2572383"/>
              <a:gd name="connsiteY1" fmla="*/ 2461899 h 2461900"/>
              <a:gd name="connsiteX2" fmla="*/ 2572383 w 2572383"/>
              <a:gd name="connsiteY2" fmla="*/ 2461900 h 2461900"/>
              <a:gd name="connsiteX3" fmla="*/ 0 w 2572383"/>
              <a:gd name="connsiteY3" fmla="*/ 2461900 h 2461900"/>
              <a:gd name="connsiteX4" fmla="*/ 0 w 2572383"/>
              <a:gd name="connsiteY4" fmla="*/ 0 h 2461900"/>
              <a:gd name="connsiteX5" fmla="*/ 2572383 w 2572383"/>
              <a:gd name="connsiteY5" fmla="*/ 0 h 2461900"/>
              <a:gd name="connsiteX6" fmla="*/ 2572383 w 2572383"/>
              <a:gd name="connsiteY6" fmla="*/ 544198 h 2461900"/>
              <a:gd name="connsiteX7" fmla="*/ 0 w 2572383"/>
              <a:gd name="connsiteY7" fmla="*/ 544198 h 24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2383" h="2461900">
                <a:moveTo>
                  <a:pt x="0" y="2461899"/>
                </a:moveTo>
                <a:lnTo>
                  <a:pt x="2572383" y="2461899"/>
                </a:lnTo>
                <a:lnTo>
                  <a:pt x="2572383" y="2461900"/>
                </a:lnTo>
                <a:lnTo>
                  <a:pt x="0" y="2461900"/>
                </a:lnTo>
                <a:close/>
                <a:moveTo>
                  <a:pt x="0" y="0"/>
                </a:moveTo>
                <a:lnTo>
                  <a:pt x="2572383" y="0"/>
                </a:lnTo>
                <a:lnTo>
                  <a:pt x="2572383" y="544198"/>
                </a:lnTo>
                <a:lnTo>
                  <a:pt x="0" y="544198"/>
                </a:lnTo>
                <a:close/>
              </a:path>
            </a:pathLst>
          </a:cu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257" y="12578719"/>
            <a:ext cx="737058" cy="74172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3720" y="12578716"/>
            <a:ext cx="384284" cy="38671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77"/>
          <a:stretch>
            <a:fillRect/>
          </a:stretch>
        </p:blipFill>
        <p:spPr>
          <a:xfrm>
            <a:off x="-5" y="9626603"/>
            <a:ext cx="1537434" cy="3414794"/>
          </a:xfrm>
          <a:custGeom>
            <a:avLst/>
            <a:gdLst>
              <a:gd name="connsiteX0" fmla="*/ 0 w 832034"/>
              <a:gd name="connsiteY0" fmla="*/ 0 h 1848031"/>
              <a:gd name="connsiteX1" fmla="*/ 832034 w 832034"/>
              <a:gd name="connsiteY1" fmla="*/ 0 h 1848031"/>
              <a:gd name="connsiteX2" fmla="*/ 832034 w 832034"/>
              <a:gd name="connsiteY2" fmla="*/ 1848031 h 1848031"/>
              <a:gd name="connsiteX3" fmla="*/ 0 w 832034"/>
              <a:gd name="connsiteY3" fmla="*/ 1848031 h 184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034" h="1848031">
                <a:moveTo>
                  <a:pt x="0" y="0"/>
                </a:moveTo>
                <a:lnTo>
                  <a:pt x="832034" y="0"/>
                </a:lnTo>
                <a:lnTo>
                  <a:pt x="832034" y="1848031"/>
                </a:lnTo>
                <a:lnTo>
                  <a:pt x="0" y="18480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903515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17843" y="5522841"/>
            <a:ext cx="10885874" cy="54501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6333" y="269825"/>
            <a:ext cx="2604226" cy="5185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74" y="6411479"/>
            <a:ext cx="6106016" cy="60090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79" r="28320"/>
          <a:stretch>
            <a:fillRect/>
          </a:stretch>
        </p:blipFill>
        <p:spPr>
          <a:xfrm>
            <a:off x="22207083" y="-152400"/>
            <a:ext cx="2378706" cy="2260600"/>
          </a:xfrm>
          <a:custGeom>
            <a:avLst/>
            <a:gdLst>
              <a:gd name="connsiteX0" fmla="*/ 0 w 1189353"/>
              <a:gd name="connsiteY0" fmla="*/ 0 h 1130300"/>
              <a:gd name="connsiteX1" fmla="*/ 1189353 w 1189353"/>
              <a:gd name="connsiteY1" fmla="*/ 0 h 1130300"/>
              <a:gd name="connsiteX2" fmla="*/ 1189353 w 1189353"/>
              <a:gd name="connsiteY2" fmla="*/ 1130300 h 1130300"/>
              <a:gd name="connsiteX3" fmla="*/ 0 w 1189353"/>
              <a:gd name="connsiteY3" fmla="*/ 113030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353" h="1130300">
                <a:moveTo>
                  <a:pt x="0" y="0"/>
                </a:moveTo>
                <a:lnTo>
                  <a:pt x="1189353" y="0"/>
                </a:lnTo>
                <a:lnTo>
                  <a:pt x="1189353" y="1130300"/>
                </a:lnTo>
                <a:lnTo>
                  <a:pt x="0" y="1130300"/>
                </a:lnTo>
                <a:close/>
              </a:path>
            </a:pathLst>
          </a:cu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8"/>
          <a:stretch>
            <a:fillRect/>
          </a:stretch>
        </p:blipFill>
        <p:spPr>
          <a:xfrm>
            <a:off x="23009731" y="4147330"/>
            <a:ext cx="1374274" cy="2637144"/>
          </a:xfrm>
          <a:custGeom>
            <a:avLst/>
            <a:gdLst>
              <a:gd name="connsiteX0" fmla="*/ 0 w 687137"/>
              <a:gd name="connsiteY0" fmla="*/ 0 h 1318572"/>
              <a:gd name="connsiteX1" fmla="*/ 687137 w 687137"/>
              <a:gd name="connsiteY1" fmla="*/ 0 h 1318572"/>
              <a:gd name="connsiteX2" fmla="*/ 687137 w 687137"/>
              <a:gd name="connsiteY2" fmla="*/ 1318572 h 1318572"/>
              <a:gd name="connsiteX3" fmla="*/ 0 w 687137"/>
              <a:gd name="connsiteY3" fmla="*/ 1318572 h 131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137" h="1318572">
                <a:moveTo>
                  <a:pt x="0" y="0"/>
                </a:moveTo>
                <a:lnTo>
                  <a:pt x="687137" y="0"/>
                </a:lnTo>
                <a:lnTo>
                  <a:pt x="687137" y="1318572"/>
                </a:lnTo>
                <a:lnTo>
                  <a:pt x="0" y="1318572"/>
                </a:lnTo>
                <a:close/>
              </a:path>
            </a:pathLst>
          </a:cu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8664" y="2677850"/>
            <a:ext cx="838200" cy="8382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67"/>
          <a:stretch>
            <a:fillRect/>
          </a:stretch>
        </p:blipFill>
        <p:spPr>
          <a:xfrm>
            <a:off x="8311224" y="12737171"/>
            <a:ext cx="3442636" cy="978834"/>
          </a:xfrm>
          <a:custGeom>
            <a:avLst/>
            <a:gdLst>
              <a:gd name="connsiteX0" fmla="*/ 0 w 1721318"/>
              <a:gd name="connsiteY0" fmla="*/ 0 h 489417"/>
              <a:gd name="connsiteX1" fmla="*/ 1721318 w 1721318"/>
              <a:gd name="connsiteY1" fmla="*/ 0 h 489417"/>
              <a:gd name="connsiteX2" fmla="*/ 1721318 w 1721318"/>
              <a:gd name="connsiteY2" fmla="*/ 489417 h 489417"/>
              <a:gd name="connsiteX3" fmla="*/ 0 w 1721318"/>
              <a:gd name="connsiteY3" fmla="*/ 489417 h 48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318" h="489417">
                <a:moveTo>
                  <a:pt x="0" y="0"/>
                </a:moveTo>
                <a:lnTo>
                  <a:pt x="1721318" y="0"/>
                </a:lnTo>
                <a:lnTo>
                  <a:pt x="1721318" y="489417"/>
                </a:lnTo>
                <a:lnTo>
                  <a:pt x="0" y="489417"/>
                </a:lnTo>
                <a:close/>
              </a:path>
            </a:pathLst>
          </a:cu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257" y="12578719"/>
            <a:ext cx="737058" cy="74172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270" y="12578716"/>
            <a:ext cx="384284" cy="38671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00170" y="11200357"/>
            <a:ext cx="3085616" cy="3309122"/>
          </a:xfrm>
          <a:custGeom>
            <a:avLst/>
            <a:gdLst>
              <a:gd name="connsiteX0" fmla="*/ 0 w 1542808"/>
              <a:gd name="connsiteY0" fmla="*/ 0 h 1654561"/>
              <a:gd name="connsiteX1" fmla="*/ 1542808 w 1542808"/>
              <a:gd name="connsiteY1" fmla="*/ 0 h 1654561"/>
              <a:gd name="connsiteX2" fmla="*/ 1542808 w 1542808"/>
              <a:gd name="connsiteY2" fmla="*/ 1245257 h 1654561"/>
              <a:gd name="connsiteX3" fmla="*/ 252562 w 1542808"/>
              <a:gd name="connsiteY3" fmla="*/ 1245257 h 1654561"/>
              <a:gd name="connsiteX4" fmla="*/ 252562 w 1542808"/>
              <a:gd name="connsiteY4" fmla="*/ 1654561 h 1654561"/>
              <a:gd name="connsiteX5" fmla="*/ 0 w 1542808"/>
              <a:gd name="connsiteY5" fmla="*/ 1654561 h 165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2808" h="1654561">
                <a:moveTo>
                  <a:pt x="0" y="0"/>
                </a:moveTo>
                <a:lnTo>
                  <a:pt x="1542808" y="0"/>
                </a:lnTo>
                <a:lnTo>
                  <a:pt x="1542808" y="1245257"/>
                </a:lnTo>
                <a:lnTo>
                  <a:pt x="252562" y="1245257"/>
                </a:lnTo>
                <a:lnTo>
                  <a:pt x="252562" y="1654561"/>
                </a:lnTo>
                <a:lnTo>
                  <a:pt x="0" y="1654561"/>
                </a:lnTo>
                <a:close/>
              </a:path>
            </a:pathLst>
          </a:cu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2987" y="12627602"/>
            <a:ext cx="5144766" cy="4923800"/>
          </a:xfrm>
          <a:custGeom>
            <a:avLst/>
            <a:gdLst>
              <a:gd name="connsiteX0" fmla="*/ 0 w 2572383"/>
              <a:gd name="connsiteY0" fmla="*/ 2461899 h 2461900"/>
              <a:gd name="connsiteX1" fmla="*/ 2572383 w 2572383"/>
              <a:gd name="connsiteY1" fmla="*/ 2461899 h 2461900"/>
              <a:gd name="connsiteX2" fmla="*/ 2572383 w 2572383"/>
              <a:gd name="connsiteY2" fmla="*/ 2461900 h 2461900"/>
              <a:gd name="connsiteX3" fmla="*/ 0 w 2572383"/>
              <a:gd name="connsiteY3" fmla="*/ 2461900 h 2461900"/>
              <a:gd name="connsiteX4" fmla="*/ 0 w 2572383"/>
              <a:gd name="connsiteY4" fmla="*/ 0 h 2461900"/>
              <a:gd name="connsiteX5" fmla="*/ 2572383 w 2572383"/>
              <a:gd name="connsiteY5" fmla="*/ 0 h 2461900"/>
              <a:gd name="connsiteX6" fmla="*/ 2572383 w 2572383"/>
              <a:gd name="connsiteY6" fmla="*/ 544198 h 2461900"/>
              <a:gd name="connsiteX7" fmla="*/ 0 w 2572383"/>
              <a:gd name="connsiteY7" fmla="*/ 544198 h 24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2383" h="2461900">
                <a:moveTo>
                  <a:pt x="0" y="2461899"/>
                </a:moveTo>
                <a:lnTo>
                  <a:pt x="2572383" y="2461899"/>
                </a:lnTo>
                <a:lnTo>
                  <a:pt x="2572383" y="2461900"/>
                </a:lnTo>
                <a:lnTo>
                  <a:pt x="0" y="2461900"/>
                </a:lnTo>
                <a:close/>
                <a:moveTo>
                  <a:pt x="0" y="0"/>
                </a:moveTo>
                <a:lnTo>
                  <a:pt x="2572383" y="0"/>
                </a:lnTo>
                <a:lnTo>
                  <a:pt x="2572383" y="544198"/>
                </a:lnTo>
                <a:lnTo>
                  <a:pt x="0" y="544198"/>
                </a:lnTo>
                <a:close/>
              </a:path>
            </a:pathLst>
          </a:custGeom>
        </p:spPr>
      </p:pic>
      <p:pic>
        <p:nvPicPr>
          <p:cNvPr id="2" name="Picture 2" descr="Job Info">
            <a:extLst>
              <a:ext uri="{FF2B5EF4-FFF2-40B4-BE49-F238E27FC236}">
                <a16:creationId xmlns:a16="http://schemas.microsoft.com/office/drawing/2014/main" id="{CD267596-E973-4766-AC83-3D39E64E2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751" y="1"/>
            <a:ext cx="6699866" cy="631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737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4"/>
          <a:stretch>
            <a:fillRect/>
          </a:stretch>
        </p:blipFill>
        <p:spPr>
          <a:xfrm>
            <a:off x="0" y="859"/>
            <a:ext cx="2838452" cy="2250894"/>
          </a:xfrm>
          <a:custGeom>
            <a:avLst/>
            <a:gdLst>
              <a:gd name="connsiteX0" fmla="*/ 0 w 1419226"/>
              <a:gd name="connsiteY0" fmla="*/ 0 h 1125447"/>
              <a:gd name="connsiteX1" fmla="*/ 1419226 w 1419226"/>
              <a:gd name="connsiteY1" fmla="*/ 0 h 1125447"/>
              <a:gd name="connsiteX2" fmla="*/ 1419226 w 1419226"/>
              <a:gd name="connsiteY2" fmla="*/ 1125447 h 1125447"/>
              <a:gd name="connsiteX3" fmla="*/ 0 w 1419226"/>
              <a:gd name="connsiteY3" fmla="*/ 1125447 h 1125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9226" h="1125447">
                <a:moveTo>
                  <a:pt x="0" y="0"/>
                </a:moveTo>
                <a:lnTo>
                  <a:pt x="1419226" y="0"/>
                </a:lnTo>
                <a:lnTo>
                  <a:pt x="1419226" y="1125447"/>
                </a:lnTo>
                <a:lnTo>
                  <a:pt x="0" y="1125447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544813"/>
            <a:ext cx="1676400" cy="16497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00170" y="11200357"/>
            <a:ext cx="3085616" cy="3309122"/>
          </a:xfrm>
          <a:custGeom>
            <a:avLst/>
            <a:gdLst>
              <a:gd name="connsiteX0" fmla="*/ 0 w 1542808"/>
              <a:gd name="connsiteY0" fmla="*/ 0 h 1654561"/>
              <a:gd name="connsiteX1" fmla="*/ 1542808 w 1542808"/>
              <a:gd name="connsiteY1" fmla="*/ 0 h 1654561"/>
              <a:gd name="connsiteX2" fmla="*/ 1542808 w 1542808"/>
              <a:gd name="connsiteY2" fmla="*/ 1245257 h 1654561"/>
              <a:gd name="connsiteX3" fmla="*/ 252562 w 1542808"/>
              <a:gd name="connsiteY3" fmla="*/ 1245257 h 1654561"/>
              <a:gd name="connsiteX4" fmla="*/ 252562 w 1542808"/>
              <a:gd name="connsiteY4" fmla="*/ 1654561 h 1654561"/>
              <a:gd name="connsiteX5" fmla="*/ 0 w 1542808"/>
              <a:gd name="connsiteY5" fmla="*/ 1654561 h 165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2808" h="1654561">
                <a:moveTo>
                  <a:pt x="0" y="0"/>
                </a:moveTo>
                <a:lnTo>
                  <a:pt x="1542808" y="0"/>
                </a:lnTo>
                <a:lnTo>
                  <a:pt x="1542808" y="1245257"/>
                </a:lnTo>
                <a:lnTo>
                  <a:pt x="252562" y="1245257"/>
                </a:lnTo>
                <a:lnTo>
                  <a:pt x="252562" y="1654561"/>
                </a:lnTo>
                <a:lnTo>
                  <a:pt x="0" y="16545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5625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843203"/>
            <a:ext cx="6195146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14034" y="0"/>
            <a:ext cx="17269967" cy="13716000"/>
          </a:xfrm>
          <a:custGeom>
            <a:avLst/>
            <a:gdLst>
              <a:gd name="connsiteX0" fmla="*/ 0 w 17269967"/>
              <a:gd name="connsiteY0" fmla="*/ 0 h 13716000"/>
              <a:gd name="connsiteX1" fmla="*/ 17269967 w 17269967"/>
              <a:gd name="connsiteY1" fmla="*/ 0 h 13716000"/>
              <a:gd name="connsiteX2" fmla="*/ 17269967 w 17269967"/>
              <a:gd name="connsiteY2" fmla="*/ 13716000 h 13716000"/>
              <a:gd name="connsiteX3" fmla="*/ 13715999 w 17269967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69967" h="13716000">
                <a:moveTo>
                  <a:pt x="0" y="0"/>
                </a:moveTo>
                <a:lnTo>
                  <a:pt x="17269967" y="0"/>
                </a:lnTo>
                <a:lnTo>
                  <a:pt x="17269967" y="13716000"/>
                </a:lnTo>
                <a:lnTo>
                  <a:pt x="13715999" y="1371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37831" y="1940483"/>
            <a:ext cx="10827280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12637831" y="491074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746170" cy="137159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1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9491" y="1940483"/>
            <a:ext cx="9935620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13529491" y="491074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78360" cy="137159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778360" y="0"/>
            <a:ext cx="5859471" cy="137159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9145955"/>
            <a:ext cx="10827281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918889" y="12116220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768379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8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7" y="843203"/>
            <a:ext cx="6920967" cy="15081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8888" y="3813468"/>
            <a:ext cx="25146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731516" y="1"/>
            <a:ext cx="7826241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6557759" y="1"/>
            <a:ext cx="7826241" cy="13716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8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1">
            <a:lum/>
          </a:blip>
          <a:srcRect/>
          <a:stretch>
            <a:fillRect l="61000" t="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9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77" r:id="rId3"/>
    <p:sldLayoutId id="2147483686" r:id="rId4"/>
    <p:sldLayoutId id="2147483676" r:id="rId5"/>
    <p:sldLayoutId id="2147483678" r:id="rId6"/>
    <p:sldLayoutId id="2147483679" r:id="rId7"/>
    <p:sldLayoutId id="2147483680" r:id="rId8"/>
    <p:sldLayoutId id="2147483682" r:id="rId9"/>
    <p:sldLayoutId id="2147483687" r:id="rId10"/>
    <p:sldLayoutId id="2147483706" r:id="rId11"/>
    <p:sldLayoutId id="2147483681" r:id="rId12"/>
    <p:sldLayoutId id="2147483683" r:id="rId13"/>
    <p:sldLayoutId id="2147483684" r:id="rId14"/>
    <p:sldLayoutId id="2147483688" r:id="rId15"/>
    <p:sldLayoutId id="2147483704" r:id="rId16"/>
    <p:sldLayoutId id="2147483705" r:id="rId17"/>
    <p:sldLayoutId id="2147483685" r:id="rId18"/>
    <p:sldLayoutId id="2147483692" r:id="rId19"/>
    <p:sldLayoutId id="2147483694" r:id="rId20"/>
    <p:sldLayoutId id="2147483696" r:id="rId21"/>
    <p:sldLayoutId id="2147483698" r:id="rId22"/>
    <p:sldLayoutId id="2147483700" r:id="rId23"/>
    <p:sldLayoutId id="2147483702" r:id="rId24"/>
    <p:sldLayoutId id="2147483710" r:id="rId25"/>
    <p:sldLayoutId id="2147483711" r:id="rId26"/>
    <p:sldLayoutId id="2147483712" r:id="rId27"/>
    <p:sldLayoutId id="2147483714" r:id="rId28"/>
    <p:sldLayoutId id="2147483716" r:id="rId29"/>
  </p:sldLayoutIdLst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  <p:txStyles>
    <p:titleStyle>
      <a:lvl1pPr algn="l" defTabSz="1828800" rtl="0" eaLnBrk="1" latinLnBrk="0" hangingPunct="1">
        <a:lnSpc>
          <a:spcPct val="80000"/>
        </a:lnSpc>
        <a:spcBef>
          <a:spcPct val="0"/>
        </a:spcBef>
        <a:buNone/>
        <a:defRPr sz="1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FC20FA-0C31-C289-2FEF-A98929298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393C9-3BA5-6A69-6B41-E3B928E5D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FD9A2-AC8F-F00C-86EA-60E208453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D47DA-B7E1-4883-8CA1-0BD1AD74147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63BD0-57D0-55D8-CC70-C1207CD6CD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9A08C-A069-F5A5-4AFB-9FC6CD650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B236-3758-4194-90E8-F76DEDDE6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20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E2E priÄa â U Pirotu veliko interesovanje mladih I kompanija za nastavak projekta âZaposleni po meri vaÅ¡eg biznisaâ">
            <a:extLst>
              <a:ext uri="{FF2B5EF4-FFF2-40B4-BE49-F238E27FC236}">
                <a16:creationId xmlns:a16="http://schemas.microsoft.com/office/drawing/2014/main" id="{90A9C6A2-698B-42EA-8271-4CDCF67B4461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/>
        </p:blipFill>
        <p:spPr bwMode="auto">
          <a:xfrm>
            <a:off x="0" y="0"/>
            <a:ext cx="24384000" cy="137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24384000" cy="137159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719592"/>
            <a:ext cx="3433488" cy="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566" y="6464316"/>
            <a:ext cx="11683434" cy="71285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8" y="973596"/>
            <a:ext cx="7890761" cy="7772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D64CF2DE-BDB7-426B-ABD5-C0ABE1EA3A9A}"/>
              </a:ext>
            </a:extLst>
          </p:cNvPr>
          <p:cNvSpPr/>
          <p:nvPr/>
        </p:nvSpPr>
        <p:spPr>
          <a:xfrm>
            <a:off x="5713198" y="9905294"/>
            <a:ext cx="14131636" cy="54176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09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AFF68B-35A2-4D32-A768-7DB60191C6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7" t="16502" r="62314" b="44036"/>
          <a:stretch/>
        </p:blipFill>
        <p:spPr>
          <a:xfrm>
            <a:off x="8837592" y="11815966"/>
            <a:ext cx="3413972" cy="17769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98A108-D507-4445-9D8E-5D23D6B6798D}"/>
              </a:ext>
            </a:extLst>
          </p:cNvPr>
          <p:cNvSpPr txBox="1"/>
          <p:nvPr/>
        </p:nvSpPr>
        <p:spPr>
          <a:xfrm>
            <a:off x="9577520" y="11477412"/>
            <a:ext cx="1333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Supported by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7CEC2F-3B68-4DDB-8F84-3FB4BDCFBF4B}"/>
              </a:ext>
            </a:extLst>
          </p:cNvPr>
          <p:cNvSpPr txBox="1"/>
          <p:nvPr/>
        </p:nvSpPr>
        <p:spPr>
          <a:xfrm>
            <a:off x="14114762" y="11477412"/>
            <a:ext cx="1581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Implemented by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2C37E0-6277-4E2B-8D2F-A6A0AE72F2C3}"/>
              </a:ext>
            </a:extLst>
          </p:cNvPr>
          <p:cNvSpPr txBox="1"/>
          <p:nvPr/>
        </p:nvSpPr>
        <p:spPr>
          <a:xfrm>
            <a:off x="8809648" y="1111605"/>
            <a:ext cx="15879151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From Education to Employment – E2E</a:t>
            </a:r>
            <a:endParaRPr lang="sr-Latn-RS" sz="6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en-GB" dirty="0">
              <a:solidFill>
                <a:schemeClr val="tx2"/>
              </a:solidFill>
              <a:latin typeface="+mj-lt"/>
            </a:endParaRPr>
          </a:p>
          <a:p>
            <a:endParaRPr lang="en-GB" dirty="0">
              <a:solidFill>
                <a:schemeClr val="tx2"/>
              </a:solidFill>
              <a:latin typeface="+mj-lt"/>
            </a:endParaRPr>
          </a:p>
          <a:p>
            <a:r>
              <a:rPr lang="sr-Latn-RS" sz="8000" b="1" dirty="0">
                <a:solidFill>
                  <a:schemeClr val="tx2"/>
                </a:solidFill>
                <a:latin typeface="+mj-lt"/>
              </a:rPr>
              <a:t>Razmena praksi u razvoju ljudskih resursa i programi podrške</a:t>
            </a:r>
          </a:p>
          <a:p>
            <a:endParaRPr lang="en-GB" sz="4000" dirty="0">
              <a:solidFill>
                <a:schemeClr val="tx2"/>
              </a:solidFill>
              <a:latin typeface="+mj-lt"/>
            </a:endParaRPr>
          </a:p>
          <a:p>
            <a:r>
              <a:rPr lang="sr-Latn-RS" sz="5400" b="1" i="1" dirty="0">
                <a:solidFill>
                  <a:schemeClr val="tx2"/>
                </a:solidFill>
                <a:latin typeface="+mj-lt"/>
              </a:rPr>
              <a:t>Mirjana Bojanić, NIRAS </a:t>
            </a:r>
            <a:r>
              <a:rPr lang="sr-Latn-RS" sz="5400" b="1" i="1" dirty="0" err="1">
                <a:solidFill>
                  <a:schemeClr val="tx2"/>
                </a:solidFill>
                <a:latin typeface="+mj-lt"/>
              </a:rPr>
              <a:t>Germany</a:t>
            </a:r>
            <a:r>
              <a:rPr lang="sr-Latn-RS" sz="5400" b="1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sr-Latn-RS" sz="5400" b="1" i="1" dirty="0" err="1">
                <a:solidFill>
                  <a:schemeClr val="tx2"/>
                </a:solidFill>
                <a:latin typeface="+mj-lt"/>
              </a:rPr>
              <a:t>GmbH</a:t>
            </a:r>
            <a:endParaRPr lang="sr-Latn-RS" sz="5400" b="1" i="1" dirty="0">
              <a:solidFill>
                <a:schemeClr val="tx2"/>
              </a:solidFill>
              <a:latin typeface="+mj-lt"/>
            </a:endParaRPr>
          </a:p>
          <a:p>
            <a:endParaRPr lang="en-GB" sz="4000" dirty="0">
              <a:solidFill>
                <a:schemeClr val="tx2"/>
              </a:solidFill>
              <a:latin typeface="+mj-lt"/>
            </a:endParaRPr>
          </a:p>
          <a:p>
            <a:r>
              <a:rPr lang="sr-Latn-RS" sz="4000" dirty="0">
                <a:solidFill>
                  <a:schemeClr val="tx2"/>
                </a:solidFill>
                <a:latin typeface="+mj-lt"/>
              </a:rPr>
              <a:t>Beograd</a:t>
            </a:r>
            <a:r>
              <a:rPr lang="en-US" sz="4000" dirty="0">
                <a:solidFill>
                  <a:schemeClr val="tx2"/>
                </a:solidFill>
                <a:latin typeface="+mj-lt"/>
              </a:rPr>
              <a:t>, </a:t>
            </a:r>
            <a:r>
              <a:rPr lang="sr-Latn-RS" sz="4000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sz="4000" dirty="0">
                <a:solidFill>
                  <a:schemeClr val="tx2"/>
                </a:solidFill>
                <a:latin typeface="+mj-lt"/>
              </a:rPr>
              <a:t>4</a:t>
            </a:r>
            <a:r>
              <a:rPr lang="sr-Latn-RS" sz="4000" dirty="0">
                <a:solidFill>
                  <a:schemeClr val="tx2"/>
                </a:solidFill>
                <a:latin typeface="+mj-lt"/>
              </a:rPr>
              <a:t>. oktobar 2024, </a:t>
            </a:r>
            <a:endParaRPr lang="ru-RU" sz="4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5C8D4934-E713-C032-1416-12027B9738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14762" y="11815966"/>
            <a:ext cx="2022249" cy="62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9AAFC-BE86-B6CE-9335-D660A98FE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201B2-C3D0-CBB2-83DF-7F0FBD3E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1597254"/>
            <a:ext cx="22546224" cy="1508105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Učenje kroz rad - WBL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81F89C-F8B8-8F1A-4C64-A459CA9B9365}"/>
              </a:ext>
            </a:extLst>
          </p:cNvPr>
          <p:cNvSpPr txBox="1"/>
          <p:nvPr/>
        </p:nvSpPr>
        <p:spPr>
          <a:xfrm>
            <a:off x="1479997" y="4556645"/>
            <a:ext cx="2198511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</a:t>
            </a:r>
            <a:r>
              <a:rPr lang="sr-Latn-RS" sz="5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ork</a:t>
            </a: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sr-Latn-RS" sz="5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B</a:t>
            </a:r>
            <a:r>
              <a:rPr lang="sr-Latn-RS" sz="5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ased</a:t>
            </a: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sr-Latn-RS" sz="5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</a:t>
            </a:r>
            <a:r>
              <a:rPr lang="sr-Latn-RS" sz="5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earning</a:t>
            </a:r>
            <a:endParaRPr lang="sr-Latn-RS" sz="5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Učenje u realnom radnom okruženju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Značajniji udeo praktičnog dela obrazovanja/obuke u odnosu na teorijski deo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Jedini mogući model sticanja kompetencija za pojedina zanimanja</a:t>
            </a:r>
          </a:p>
        </p:txBody>
      </p:sp>
    </p:spTree>
    <p:extLst>
      <p:ext uri="{BB962C8B-B14F-4D97-AF65-F5344CB8AC3E}">
        <p14:creationId xmlns:p14="http://schemas.microsoft.com/office/powerpoint/2010/main" val="87070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E4D33-1D2A-70AC-7398-46DB6B2C9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6CF20-8E05-89F8-7A72-E8E04280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4" y="8437417"/>
            <a:ext cx="23234072" cy="2452255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br>
              <a:rPr lang="sr-Latn-RS" sz="8000" b="1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</a:br>
            <a: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  <a:t>Programi podrške – E2E model</a:t>
            </a:r>
            <a:b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</a:br>
            <a:b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</a:br>
            <a:endParaRPr lang="en-GB" sz="8000" dirty="0">
              <a:solidFill>
                <a:srgbClr val="002060"/>
              </a:solidFill>
            </a:endParaRPr>
          </a:p>
        </p:txBody>
      </p:sp>
      <p:pic>
        <p:nvPicPr>
          <p:cNvPr id="5" name="Picture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79C6AEE5-E551-48FC-5499-E0F8226AF96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4005" b="34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578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95"/>
    </mc:Choice>
    <mc:Fallback>
      <p:transition spd="slow" advTm="379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8668F-865A-63F2-C8E9-A391FB647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BE13C-B33E-343F-E868-90FFE7686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71" y="1098491"/>
            <a:ext cx="22917857" cy="3203346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Znanjem do posla – </a:t>
            </a:r>
            <a:br>
              <a:rPr lang="sr-Latn-RS" sz="8800" dirty="0">
                <a:solidFill>
                  <a:schemeClr val="tx2"/>
                </a:solidFill>
              </a:rPr>
            </a:br>
            <a:r>
              <a:rPr lang="sr-Latn-RS" sz="8800" dirty="0">
                <a:solidFill>
                  <a:schemeClr val="tx2"/>
                </a:solidFill>
              </a:rPr>
              <a:t>Education to Employment (E2E)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F8F456-2230-FD2D-79CF-12DA46980035}"/>
              </a:ext>
            </a:extLst>
          </p:cNvPr>
          <p:cNvSpPr txBox="1"/>
          <p:nvPr/>
        </p:nvSpPr>
        <p:spPr>
          <a:xfrm>
            <a:off x="1479997" y="5471045"/>
            <a:ext cx="21985115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dvanaestogodišnji partnerski projekat dve vlade – Švajcarske i Srbije (2017 – 2028)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osmišljen da stvori preduslove za kreiranje novih ili poboljšanih mogućnosti zapošljavanja za mlade (žene, muškarce i ranjive grupe) u Srbiji kroz unapređene usluge za podršku zapošljavanju i obuke prema potrebama privatnog sektora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podrži dalji razvoj politika zapošljavanja i obrazovanja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endParaRPr lang="sr-Latn-RS" sz="5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32431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89CA6-0BB7-7CE8-49F5-1CFCFEF26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F9AE-C0C8-D000-BF12-DF9E0294F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71" y="1098491"/>
            <a:ext cx="22917857" cy="1831745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E2E partneri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F757E7-519E-3F4C-6CAE-0157CDBBAE0F}"/>
              </a:ext>
            </a:extLst>
          </p:cNvPr>
          <p:cNvSpPr txBox="1"/>
          <p:nvPr/>
        </p:nvSpPr>
        <p:spPr>
          <a:xfrm>
            <a:off x="1199441" y="4023246"/>
            <a:ext cx="21985115" cy="864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Ministarstvo rada, zapošljavanja, boračkih i socijalnih pitanja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Ministarstvo prosvete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Nacionalna služba za zapošljavanje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Kancelarija za dualno obrazovanje i NOKS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Agencija za kvalifikacije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Privredna komora Srbije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Lokalne samouprave Pirot, Čačak, Kragujevac, Kraljevo, </a:t>
            </a:r>
            <a:r>
              <a:rPr lang="sr-Latn-RS" sz="5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Svilajnac</a:t>
            </a: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 Topola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11 lokalnih organizacija-partnera (brokeri)</a:t>
            </a:r>
          </a:p>
        </p:txBody>
      </p:sp>
    </p:spTree>
    <p:extLst>
      <p:ext uri="{BB962C8B-B14F-4D97-AF65-F5344CB8AC3E}">
        <p14:creationId xmlns:p14="http://schemas.microsoft.com/office/powerpoint/2010/main" val="4043560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E12B3-393A-10AB-4F55-AF2D5290F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ABF68-B9E4-C96D-BD1A-18B9566DB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333" y="601239"/>
            <a:ext cx="22917857" cy="2101910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Rezultati E2E – I &amp; II faza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E20B26D-EB49-923B-C590-51E136D71A47}"/>
              </a:ext>
            </a:extLst>
          </p:cNvPr>
          <p:cNvSpPr/>
          <p:nvPr/>
        </p:nvSpPr>
        <p:spPr>
          <a:xfrm>
            <a:off x="3260218" y="5933856"/>
            <a:ext cx="4634345" cy="31796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2000 polaznika završilo obuku na radnom mestu</a:t>
            </a:r>
            <a:endParaRPr lang="en-US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7706F4-E2DD-4FD7-AFDC-B8C4D1B13E3D}"/>
              </a:ext>
            </a:extLst>
          </p:cNvPr>
          <p:cNvSpPr/>
          <p:nvPr/>
        </p:nvSpPr>
        <p:spPr>
          <a:xfrm rot="10800000" flipV="1">
            <a:off x="7261305" y="5320147"/>
            <a:ext cx="3713018" cy="24522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250 kompanija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CEC089-3EE8-F207-3ECD-502FAFAE652B}"/>
              </a:ext>
            </a:extLst>
          </p:cNvPr>
          <p:cNvSpPr/>
          <p:nvPr/>
        </p:nvSpPr>
        <p:spPr>
          <a:xfrm>
            <a:off x="6758316" y="7284675"/>
            <a:ext cx="3713017" cy="2722419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125 programa obuke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9FFC633-033F-44C3-0F0D-302002780DB4}"/>
              </a:ext>
            </a:extLst>
          </p:cNvPr>
          <p:cNvSpPr/>
          <p:nvPr/>
        </p:nvSpPr>
        <p:spPr>
          <a:xfrm>
            <a:off x="184770" y="6878783"/>
            <a:ext cx="3498098" cy="2234691"/>
          </a:xfrm>
          <a:custGeom>
            <a:avLst/>
            <a:gdLst>
              <a:gd name="connsiteX0" fmla="*/ 2618509 w 3498098"/>
              <a:gd name="connsiteY0" fmla="*/ 1000221 h 2234691"/>
              <a:gd name="connsiteX1" fmla="*/ 3138054 w 3498098"/>
              <a:gd name="connsiteY1" fmla="*/ 522239 h 2234691"/>
              <a:gd name="connsiteX2" fmla="*/ 2971800 w 3498098"/>
              <a:gd name="connsiteY2" fmla="*/ 833967 h 2234691"/>
              <a:gd name="connsiteX3" fmla="*/ 2847109 w 3498098"/>
              <a:gd name="connsiteY3" fmla="*/ 958658 h 2234691"/>
              <a:gd name="connsiteX4" fmla="*/ 1891145 w 3498098"/>
              <a:gd name="connsiteY4" fmla="*/ 1083348 h 2234691"/>
              <a:gd name="connsiteX5" fmla="*/ 1226127 w 3498098"/>
              <a:gd name="connsiteY5" fmla="*/ 1104130 h 2234691"/>
              <a:gd name="connsiteX6" fmla="*/ 935182 w 3498098"/>
              <a:gd name="connsiteY6" fmla="*/ 1249603 h 2234691"/>
              <a:gd name="connsiteX7" fmla="*/ 893618 w 3498098"/>
              <a:gd name="connsiteY7" fmla="*/ 1353512 h 2234691"/>
              <a:gd name="connsiteX8" fmla="*/ 997527 w 3498098"/>
              <a:gd name="connsiteY8" fmla="*/ 1893839 h 2234691"/>
              <a:gd name="connsiteX9" fmla="*/ 1433945 w 3498098"/>
              <a:gd name="connsiteY9" fmla="*/ 2122439 h 2234691"/>
              <a:gd name="connsiteX10" fmla="*/ 1724891 w 3498098"/>
              <a:gd name="connsiteY10" fmla="*/ 2164003 h 2234691"/>
              <a:gd name="connsiteX11" fmla="*/ 3200400 w 3498098"/>
              <a:gd name="connsiteY11" fmla="*/ 2018530 h 2234691"/>
              <a:gd name="connsiteX12" fmla="*/ 3429000 w 3498098"/>
              <a:gd name="connsiteY12" fmla="*/ 1831494 h 2234691"/>
              <a:gd name="connsiteX13" fmla="*/ 3449782 w 3498098"/>
              <a:gd name="connsiteY13" fmla="*/ 1187258 h 2234691"/>
              <a:gd name="connsiteX14" fmla="*/ 3408218 w 3498098"/>
              <a:gd name="connsiteY14" fmla="*/ 771621 h 2234691"/>
              <a:gd name="connsiteX15" fmla="*/ 3387436 w 3498098"/>
              <a:gd name="connsiteY15" fmla="*/ 2694 h 2234691"/>
              <a:gd name="connsiteX16" fmla="*/ 3200400 w 3498098"/>
              <a:gd name="connsiteY16" fmla="*/ 231294 h 2234691"/>
              <a:gd name="connsiteX17" fmla="*/ 3117272 w 3498098"/>
              <a:gd name="connsiteY17" fmla="*/ 293639 h 2234691"/>
              <a:gd name="connsiteX18" fmla="*/ 2971800 w 3498098"/>
              <a:gd name="connsiteY18" fmla="*/ 376767 h 2234691"/>
              <a:gd name="connsiteX19" fmla="*/ 2784763 w 3498098"/>
              <a:gd name="connsiteY19" fmla="*/ 418330 h 2234691"/>
              <a:gd name="connsiteX20" fmla="*/ 2098963 w 3498098"/>
              <a:gd name="connsiteY20" fmla="*/ 480676 h 2234691"/>
              <a:gd name="connsiteX21" fmla="*/ 1870363 w 3498098"/>
              <a:gd name="connsiteY21" fmla="*/ 501458 h 2234691"/>
              <a:gd name="connsiteX22" fmla="*/ 831272 w 3498098"/>
              <a:gd name="connsiteY22" fmla="*/ 522239 h 2234691"/>
              <a:gd name="connsiteX23" fmla="*/ 602672 w 3498098"/>
              <a:gd name="connsiteY23" fmla="*/ 563803 h 2234691"/>
              <a:gd name="connsiteX24" fmla="*/ 436418 w 3498098"/>
              <a:gd name="connsiteY24" fmla="*/ 667712 h 2234691"/>
              <a:gd name="connsiteX25" fmla="*/ 415636 w 3498098"/>
              <a:gd name="connsiteY25" fmla="*/ 750839 h 2234691"/>
              <a:gd name="connsiteX26" fmla="*/ 374072 w 3498098"/>
              <a:gd name="connsiteY26" fmla="*/ 896312 h 2234691"/>
              <a:gd name="connsiteX27" fmla="*/ 394854 w 3498098"/>
              <a:gd name="connsiteY27" fmla="*/ 1104130 h 2234691"/>
              <a:gd name="connsiteX28" fmla="*/ 540327 w 3498098"/>
              <a:gd name="connsiteY28" fmla="*/ 1332730 h 2234691"/>
              <a:gd name="connsiteX29" fmla="*/ 581891 w 3498098"/>
              <a:gd name="connsiteY29" fmla="*/ 1415858 h 2234691"/>
              <a:gd name="connsiteX30" fmla="*/ 665018 w 3498098"/>
              <a:gd name="connsiteY30" fmla="*/ 1478203 h 2234691"/>
              <a:gd name="connsiteX31" fmla="*/ 706582 w 3498098"/>
              <a:gd name="connsiteY31" fmla="*/ 1540548 h 2234691"/>
              <a:gd name="connsiteX32" fmla="*/ 976745 w 3498098"/>
              <a:gd name="connsiteY32" fmla="*/ 1789930 h 2234691"/>
              <a:gd name="connsiteX33" fmla="*/ 1080654 w 3498098"/>
              <a:gd name="connsiteY33" fmla="*/ 1852276 h 2234691"/>
              <a:gd name="connsiteX34" fmla="*/ 1392382 w 3498098"/>
              <a:gd name="connsiteY34" fmla="*/ 2018530 h 2234691"/>
              <a:gd name="connsiteX35" fmla="*/ 1600200 w 3498098"/>
              <a:gd name="connsiteY35" fmla="*/ 2080876 h 2234691"/>
              <a:gd name="connsiteX36" fmla="*/ 1891145 w 3498098"/>
              <a:gd name="connsiteY36" fmla="*/ 2122439 h 2234691"/>
              <a:gd name="connsiteX37" fmla="*/ 2286000 w 3498098"/>
              <a:gd name="connsiteY37" fmla="*/ 2122439 h 2234691"/>
              <a:gd name="connsiteX38" fmla="*/ 2826327 w 3498098"/>
              <a:gd name="connsiteY38" fmla="*/ 1353512 h 2234691"/>
              <a:gd name="connsiteX39" fmla="*/ 2078182 w 3498098"/>
              <a:gd name="connsiteY39" fmla="*/ 1353512 h 2234691"/>
              <a:gd name="connsiteX40" fmla="*/ 3387436 w 3498098"/>
              <a:gd name="connsiteY40" fmla="*/ 854748 h 2234691"/>
              <a:gd name="connsiteX41" fmla="*/ 2556163 w 3498098"/>
              <a:gd name="connsiteY41" fmla="*/ 750839 h 2234691"/>
              <a:gd name="connsiteX42" fmla="*/ 3241963 w 3498098"/>
              <a:gd name="connsiteY42" fmla="*/ 85821 h 2234691"/>
              <a:gd name="connsiteX43" fmla="*/ 2576945 w 3498098"/>
              <a:gd name="connsiteY43" fmla="*/ 355985 h 2234691"/>
              <a:gd name="connsiteX44" fmla="*/ 2265218 w 3498098"/>
              <a:gd name="connsiteY44" fmla="*/ 397548 h 2234691"/>
              <a:gd name="connsiteX45" fmla="*/ 1683327 w 3498098"/>
              <a:gd name="connsiteY45" fmla="*/ 459894 h 2234691"/>
              <a:gd name="connsiteX46" fmla="*/ 1059872 w 3498098"/>
              <a:gd name="connsiteY46" fmla="*/ 480676 h 2234691"/>
              <a:gd name="connsiteX47" fmla="*/ 62345 w 3498098"/>
              <a:gd name="connsiteY47" fmla="*/ 522239 h 2234691"/>
              <a:gd name="connsiteX48" fmla="*/ 0 w 3498098"/>
              <a:gd name="connsiteY48" fmla="*/ 688494 h 2234691"/>
              <a:gd name="connsiteX49" fmla="*/ 62345 w 3498098"/>
              <a:gd name="connsiteY49" fmla="*/ 1311948 h 2234691"/>
              <a:gd name="connsiteX50" fmla="*/ 187036 w 3498098"/>
              <a:gd name="connsiteY50" fmla="*/ 1519767 h 2234691"/>
              <a:gd name="connsiteX51" fmla="*/ 290945 w 3498098"/>
              <a:gd name="connsiteY51" fmla="*/ 1644458 h 2234691"/>
              <a:gd name="connsiteX52" fmla="*/ 415636 w 3498098"/>
              <a:gd name="connsiteY52" fmla="*/ 1810712 h 2234691"/>
              <a:gd name="connsiteX53" fmla="*/ 540327 w 3498098"/>
              <a:gd name="connsiteY53" fmla="*/ 1893839 h 2234691"/>
              <a:gd name="connsiteX54" fmla="*/ 748145 w 3498098"/>
              <a:gd name="connsiteY54" fmla="*/ 2039312 h 2234691"/>
              <a:gd name="connsiteX55" fmla="*/ 1433945 w 3498098"/>
              <a:gd name="connsiteY55" fmla="*/ 2226348 h 2234691"/>
              <a:gd name="connsiteX56" fmla="*/ 1932709 w 3498098"/>
              <a:gd name="connsiteY56" fmla="*/ 2226348 h 2234691"/>
              <a:gd name="connsiteX57" fmla="*/ 2098963 w 3498098"/>
              <a:gd name="connsiteY57" fmla="*/ 1270385 h 223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498098" h="2234691">
                <a:moveTo>
                  <a:pt x="2618509" y="1000221"/>
                </a:moveTo>
                <a:lnTo>
                  <a:pt x="3138054" y="522239"/>
                </a:lnTo>
                <a:cubicBezTo>
                  <a:pt x="3111159" y="576029"/>
                  <a:pt x="3012467" y="781100"/>
                  <a:pt x="2971800" y="833967"/>
                </a:cubicBezTo>
                <a:cubicBezTo>
                  <a:pt x="2935961" y="880557"/>
                  <a:pt x="2900544" y="934167"/>
                  <a:pt x="2847109" y="958658"/>
                </a:cubicBezTo>
                <a:cubicBezTo>
                  <a:pt x="2527052" y="1105351"/>
                  <a:pt x="2240889" y="1071690"/>
                  <a:pt x="1891145" y="1083348"/>
                </a:cubicBezTo>
                <a:lnTo>
                  <a:pt x="1226127" y="1104130"/>
                </a:lnTo>
                <a:cubicBezTo>
                  <a:pt x="1178422" y="1123212"/>
                  <a:pt x="988737" y="1178197"/>
                  <a:pt x="935182" y="1249603"/>
                </a:cubicBezTo>
                <a:cubicBezTo>
                  <a:pt x="912799" y="1279447"/>
                  <a:pt x="907473" y="1318876"/>
                  <a:pt x="893618" y="1353512"/>
                </a:cubicBezTo>
                <a:cubicBezTo>
                  <a:pt x="928254" y="1533621"/>
                  <a:pt x="921273" y="1727033"/>
                  <a:pt x="997527" y="1893839"/>
                </a:cubicBezTo>
                <a:cubicBezTo>
                  <a:pt x="1081859" y="2078315"/>
                  <a:pt x="1272332" y="2095504"/>
                  <a:pt x="1433945" y="2122439"/>
                </a:cubicBezTo>
                <a:cubicBezTo>
                  <a:pt x="1530579" y="2138545"/>
                  <a:pt x="1627909" y="2150148"/>
                  <a:pt x="1724891" y="2164003"/>
                </a:cubicBezTo>
                <a:cubicBezTo>
                  <a:pt x="2243991" y="2138048"/>
                  <a:pt x="2738281" y="2235998"/>
                  <a:pt x="3200400" y="2018530"/>
                </a:cubicBezTo>
                <a:cubicBezTo>
                  <a:pt x="3304572" y="1969508"/>
                  <a:pt x="3349855" y="1910639"/>
                  <a:pt x="3429000" y="1831494"/>
                </a:cubicBezTo>
                <a:cubicBezTo>
                  <a:pt x="3553318" y="1582855"/>
                  <a:pt x="3477430" y="1767884"/>
                  <a:pt x="3449782" y="1187258"/>
                </a:cubicBezTo>
                <a:cubicBezTo>
                  <a:pt x="3435325" y="883659"/>
                  <a:pt x="3446481" y="962936"/>
                  <a:pt x="3408218" y="771621"/>
                </a:cubicBezTo>
                <a:cubicBezTo>
                  <a:pt x="3401291" y="515312"/>
                  <a:pt x="3445698" y="252389"/>
                  <a:pt x="3387436" y="2694"/>
                </a:cubicBezTo>
                <a:cubicBezTo>
                  <a:pt x="3380373" y="-27578"/>
                  <a:pt x="3225048" y="206646"/>
                  <a:pt x="3200400" y="231294"/>
                </a:cubicBezTo>
                <a:cubicBezTo>
                  <a:pt x="3175908" y="255786"/>
                  <a:pt x="3145457" y="273507"/>
                  <a:pt x="3117272" y="293639"/>
                </a:cubicBezTo>
                <a:cubicBezTo>
                  <a:pt x="3079687" y="320486"/>
                  <a:pt x="3014584" y="363603"/>
                  <a:pt x="2971800" y="376767"/>
                </a:cubicBezTo>
                <a:cubicBezTo>
                  <a:pt x="2910758" y="395549"/>
                  <a:pt x="2847501" y="406380"/>
                  <a:pt x="2784763" y="418330"/>
                </a:cubicBezTo>
                <a:cubicBezTo>
                  <a:pt x="2429813" y="485939"/>
                  <a:pt x="2553740" y="452252"/>
                  <a:pt x="2098963" y="480676"/>
                </a:cubicBezTo>
                <a:cubicBezTo>
                  <a:pt x="2022598" y="485449"/>
                  <a:pt x="1946836" y="498951"/>
                  <a:pt x="1870363" y="501458"/>
                </a:cubicBezTo>
                <a:cubicBezTo>
                  <a:pt x="1524116" y="512810"/>
                  <a:pt x="1177636" y="515312"/>
                  <a:pt x="831272" y="522239"/>
                </a:cubicBezTo>
                <a:cubicBezTo>
                  <a:pt x="755072" y="536094"/>
                  <a:pt x="676596" y="540702"/>
                  <a:pt x="602672" y="563803"/>
                </a:cubicBezTo>
                <a:cubicBezTo>
                  <a:pt x="579077" y="571177"/>
                  <a:pt x="469466" y="645679"/>
                  <a:pt x="436418" y="667712"/>
                </a:cubicBezTo>
                <a:cubicBezTo>
                  <a:pt x="429491" y="695421"/>
                  <a:pt x="423151" y="723284"/>
                  <a:pt x="415636" y="750839"/>
                </a:cubicBezTo>
                <a:cubicBezTo>
                  <a:pt x="402367" y="799493"/>
                  <a:pt x="377033" y="845968"/>
                  <a:pt x="374072" y="896312"/>
                </a:cubicBezTo>
                <a:cubicBezTo>
                  <a:pt x="369984" y="965810"/>
                  <a:pt x="376221" y="1037052"/>
                  <a:pt x="394854" y="1104130"/>
                </a:cubicBezTo>
                <a:cubicBezTo>
                  <a:pt x="461802" y="1345140"/>
                  <a:pt x="448079" y="1203583"/>
                  <a:pt x="540327" y="1332730"/>
                </a:cubicBezTo>
                <a:cubicBezTo>
                  <a:pt x="558334" y="1357939"/>
                  <a:pt x="561730" y="1392336"/>
                  <a:pt x="581891" y="1415858"/>
                </a:cubicBezTo>
                <a:cubicBezTo>
                  <a:pt x="604432" y="1442156"/>
                  <a:pt x="640526" y="1453712"/>
                  <a:pt x="665018" y="1478203"/>
                </a:cubicBezTo>
                <a:cubicBezTo>
                  <a:pt x="682679" y="1495864"/>
                  <a:pt x="689781" y="1522067"/>
                  <a:pt x="706582" y="1540548"/>
                </a:cubicBezTo>
                <a:cubicBezTo>
                  <a:pt x="781868" y="1623363"/>
                  <a:pt x="880872" y="1722819"/>
                  <a:pt x="976745" y="1789930"/>
                </a:cubicBezTo>
                <a:cubicBezTo>
                  <a:pt x="1009836" y="1813094"/>
                  <a:pt x="1046018" y="1831494"/>
                  <a:pt x="1080654" y="1852276"/>
                </a:cubicBezTo>
                <a:cubicBezTo>
                  <a:pt x="1170383" y="1986867"/>
                  <a:pt x="1119600" y="1936694"/>
                  <a:pt x="1392382" y="2018530"/>
                </a:cubicBezTo>
                <a:cubicBezTo>
                  <a:pt x="1461655" y="2039312"/>
                  <a:pt x="1530037" y="2063335"/>
                  <a:pt x="1600200" y="2080876"/>
                </a:cubicBezTo>
                <a:cubicBezTo>
                  <a:pt x="1644795" y="2092025"/>
                  <a:pt x="1862256" y="2121369"/>
                  <a:pt x="1891145" y="2122439"/>
                </a:cubicBezTo>
                <a:cubicBezTo>
                  <a:pt x="2022673" y="2127310"/>
                  <a:pt x="2154382" y="2122439"/>
                  <a:pt x="2286000" y="2122439"/>
                </a:cubicBezTo>
                <a:lnTo>
                  <a:pt x="2826327" y="1353512"/>
                </a:lnTo>
                <a:lnTo>
                  <a:pt x="2078182" y="1353512"/>
                </a:lnTo>
                <a:lnTo>
                  <a:pt x="3387436" y="854748"/>
                </a:lnTo>
                <a:lnTo>
                  <a:pt x="2556163" y="750839"/>
                </a:lnTo>
                <a:lnTo>
                  <a:pt x="3241963" y="85821"/>
                </a:lnTo>
                <a:cubicBezTo>
                  <a:pt x="2983150" y="215228"/>
                  <a:pt x="2887843" y="276040"/>
                  <a:pt x="2576945" y="355985"/>
                </a:cubicBezTo>
                <a:cubicBezTo>
                  <a:pt x="2475419" y="382092"/>
                  <a:pt x="2369345" y="385440"/>
                  <a:pt x="2265218" y="397548"/>
                </a:cubicBezTo>
                <a:cubicBezTo>
                  <a:pt x="2071450" y="420079"/>
                  <a:pt x="1877939" y="446472"/>
                  <a:pt x="1683327" y="459894"/>
                </a:cubicBezTo>
                <a:cubicBezTo>
                  <a:pt x="1475886" y="474200"/>
                  <a:pt x="1267652" y="472685"/>
                  <a:pt x="1059872" y="480676"/>
                </a:cubicBezTo>
                <a:lnTo>
                  <a:pt x="62345" y="522239"/>
                </a:lnTo>
                <a:cubicBezTo>
                  <a:pt x="41563" y="577657"/>
                  <a:pt x="0" y="629307"/>
                  <a:pt x="0" y="688494"/>
                </a:cubicBezTo>
                <a:cubicBezTo>
                  <a:pt x="0" y="897348"/>
                  <a:pt x="16499" y="1108187"/>
                  <a:pt x="62345" y="1311948"/>
                </a:cubicBezTo>
                <a:cubicBezTo>
                  <a:pt x="80078" y="1390763"/>
                  <a:pt x="141269" y="1453196"/>
                  <a:pt x="187036" y="1519767"/>
                </a:cubicBezTo>
                <a:cubicBezTo>
                  <a:pt x="217687" y="1564351"/>
                  <a:pt x="257519" y="1601915"/>
                  <a:pt x="290945" y="1644458"/>
                </a:cubicBezTo>
                <a:cubicBezTo>
                  <a:pt x="333743" y="1698928"/>
                  <a:pt x="366653" y="1761729"/>
                  <a:pt x="415636" y="1810712"/>
                </a:cubicBezTo>
                <a:cubicBezTo>
                  <a:pt x="450958" y="1846034"/>
                  <a:pt x="499404" y="1865193"/>
                  <a:pt x="540327" y="1893839"/>
                </a:cubicBezTo>
                <a:cubicBezTo>
                  <a:pt x="591763" y="1929844"/>
                  <a:pt x="697975" y="2018188"/>
                  <a:pt x="748145" y="2039312"/>
                </a:cubicBezTo>
                <a:cubicBezTo>
                  <a:pt x="856454" y="2084916"/>
                  <a:pt x="1379103" y="2220116"/>
                  <a:pt x="1433945" y="2226348"/>
                </a:cubicBezTo>
                <a:cubicBezTo>
                  <a:pt x="1599137" y="2245120"/>
                  <a:pt x="1766454" y="2226348"/>
                  <a:pt x="1932709" y="2226348"/>
                </a:cubicBezTo>
                <a:lnTo>
                  <a:pt x="2098963" y="1270385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A54B1AF-B00C-28DA-B6A5-BF1EAB9F7BE9}"/>
              </a:ext>
            </a:extLst>
          </p:cNvPr>
          <p:cNvSpPr/>
          <p:nvPr/>
        </p:nvSpPr>
        <p:spPr>
          <a:xfrm>
            <a:off x="1933819" y="8489370"/>
            <a:ext cx="3498098" cy="223469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71,3%</a:t>
            </a:r>
          </a:p>
          <a:p>
            <a:pPr algn="ctr"/>
            <a:r>
              <a:rPr lang="sr-Latn-RS" dirty="0">
                <a:solidFill>
                  <a:schemeClr val="tx2"/>
                </a:solidFill>
              </a:rPr>
              <a:t>zaposlenih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056A5D4-2E07-4962-A170-8707D8DC37AC}"/>
              </a:ext>
            </a:extLst>
          </p:cNvPr>
          <p:cNvSpPr/>
          <p:nvPr/>
        </p:nvSpPr>
        <p:spPr>
          <a:xfrm>
            <a:off x="5091545" y="3979070"/>
            <a:ext cx="2938013" cy="24522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476 mentora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881511-8CEA-FAC6-71B2-D2D297FDB2A3}"/>
              </a:ext>
            </a:extLst>
          </p:cNvPr>
          <p:cNvSpPr/>
          <p:nvPr/>
        </p:nvSpPr>
        <p:spPr>
          <a:xfrm>
            <a:off x="918887" y="3979070"/>
            <a:ext cx="1574931" cy="16320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>
                <a:solidFill>
                  <a:schemeClr val="tx2"/>
                </a:solidFill>
              </a:rPr>
              <a:t>WBL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3D4E15-4E03-0592-6EEE-F0F836879E19}"/>
              </a:ext>
            </a:extLst>
          </p:cNvPr>
          <p:cNvSpPr txBox="1"/>
          <p:nvPr/>
        </p:nvSpPr>
        <p:spPr>
          <a:xfrm>
            <a:off x="12697800" y="3738632"/>
            <a:ext cx="195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solidFill>
                  <a:schemeClr val="tx2"/>
                </a:solidFill>
              </a:rPr>
              <a:t>CGC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D001E8-42A1-E613-0F57-AC2538F736EC}"/>
              </a:ext>
            </a:extLst>
          </p:cNvPr>
          <p:cNvSpPr/>
          <p:nvPr/>
        </p:nvSpPr>
        <p:spPr>
          <a:xfrm>
            <a:off x="13332038" y="5070764"/>
            <a:ext cx="4351847" cy="357447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>
                <a:solidFill>
                  <a:schemeClr val="tx2"/>
                </a:solidFill>
              </a:rPr>
              <a:t>25944 korisnika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D89010-EB4B-8EBC-937B-0A988660D1DC}"/>
              </a:ext>
            </a:extLst>
          </p:cNvPr>
          <p:cNvSpPr/>
          <p:nvPr/>
        </p:nvSpPr>
        <p:spPr>
          <a:xfrm>
            <a:off x="17362488" y="5380370"/>
            <a:ext cx="4696691" cy="210191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9 JIC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B99B823-46EC-E214-AD67-9351DE9B43E6}"/>
              </a:ext>
            </a:extLst>
          </p:cNvPr>
          <p:cNvSpPr/>
          <p:nvPr/>
        </p:nvSpPr>
        <p:spPr>
          <a:xfrm>
            <a:off x="16667018" y="7455800"/>
            <a:ext cx="5070764" cy="17297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8 akreditovanih JPOA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45A57D-702A-F564-6F2A-6A2A0BE348D3}"/>
              </a:ext>
            </a:extLst>
          </p:cNvPr>
          <p:cNvSpPr/>
          <p:nvPr/>
        </p:nvSpPr>
        <p:spPr>
          <a:xfrm>
            <a:off x="10286999" y="9393385"/>
            <a:ext cx="4426527" cy="1787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>
                <a:solidFill>
                  <a:schemeClr val="tx2"/>
                </a:solidFill>
              </a:rPr>
              <a:t>Standardi zanimanja i </a:t>
            </a:r>
            <a:r>
              <a:rPr lang="sr-Latn-RS" b="1" dirty="0"/>
              <a:t> </a:t>
            </a:r>
            <a:r>
              <a:rPr lang="sr-Latn-RS" b="1" dirty="0">
                <a:solidFill>
                  <a:schemeClr val="tx2"/>
                </a:solidFill>
              </a:rPr>
              <a:t>kvalifikacija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660047C-5F03-2DFC-D923-417409C94875}"/>
              </a:ext>
            </a:extLst>
          </p:cNvPr>
          <p:cNvSpPr/>
          <p:nvPr/>
        </p:nvSpPr>
        <p:spPr>
          <a:xfrm>
            <a:off x="14006944" y="10266219"/>
            <a:ext cx="5070764" cy="164176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33 standarda zanimanja</a:t>
            </a:r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05D4628-52AD-34DD-F365-B6B632ADE7B4}"/>
              </a:ext>
            </a:extLst>
          </p:cNvPr>
          <p:cNvSpPr/>
          <p:nvPr/>
        </p:nvSpPr>
        <p:spPr>
          <a:xfrm>
            <a:off x="13071765" y="11762509"/>
            <a:ext cx="5611090" cy="1371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tx2"/>
                </a:solidFill>
              </a:rPr>
              <a:t>Monter liftova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F83FD1-E26B-FD66-14A0-427C53880323}"/>
              </a:ext>
            </a:extLst>
          </p:cNvPr>
          <p:cNvSpPr/>
          <p:nvPr/>
        </p:nvSpPr>
        <p:spPr>
          <a:xfrm>
            <a:off x="15004773" y="2796988"/>
            <a:ext cx="4948998" cy="27428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err="1">
                <a:solidFill>
                  <a:schemeClr val="tx2"/>
                </a:solidFill>
              </a:rPr>
              <a:t>KViS</a:t>
            </a:r>
            <a:r>
              <a:rPr lang="sr-Latn-RS" dirty="0">
                <a:solidFill>
                  <a:schemeClr val="tx2"/>
                </a:solidFill>
              </a:rPr>
              <a:t> alati i instrumenti (testovi, VR…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84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logos with text&#10;&#10;Description automatically generated">
            <a:extLst>
              <a:ext uri="{FF2B5EF4-FFF2-40B4-BE49-F238E27FC236}">
                <a16:creationId xmlns:a16="http://schemas.microsoft.com/office/drawing/2014/main" id="{BA256EC8-7AB2-52CA-B8D9-521074148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417" y="3094027"/>
            <a:ext cx="19310634" cy="956919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763894E-CBC3-A841-904A-8B8AE511261B}"/>
              </a:ext>
            </a:extLst>
          </p:cNvPr>
          <p:cNvSpPr txBox="1">
            <a:spLocks/>
          </p:cNvSpPr>
          <p:nvPr/>
        </p:nvSpPr>
        <p:spPr>
          <a:xfrm>
            <a:off x="3985966" y="772546"/>
            <a:ext cx="20741484" cy="1402620"/>
          </a:xfrm>
          <a:prstGeom prst="rect">
            <a:avLst/>
          </a:prstGeom>
        </p:spPr>
        <p:txBody>
          <a:bodyPr lIns="182880" tIns="91440" rIns="182880" bIns="91440" anchor="t"/>
          <a:lstStyle>
            <a:lvl1pPr algn="l" defTabSz="1828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1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657600"/>
            <a:r>
              <a:rPr lang="en-GB" sz="10000" b="1" dirty="0">
                <a:solidFill>
                  <a:sysClr val="windowText" lastClr="000000"/>
                </a:solidFill>
                <a:latin typeface="Calibri"/>
                <a:cs typeface="Calibri"/>
              </a:rPr>
              <a:t>Companies from previous phases</a:t>
            </a:r>
            <a:endParaRPr lang="en-US" sz="10000" b="1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A20678-4A11-F960-25FF-C1A494F89ABC}"/>
              </a:ext>
            </a:extLst>
          </p:cNvPr>
          <p:cNvSpPr txBox="1"/>
          <p:nvPr/>
        </p:nvSpPr>
        <p:spPr>
          <a:xfrm>
            <a:off x="11816219" y="12818300"/>
            <a:ext cx="970767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82880" tIns="91440" rIns="182880" bIns="9144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828800"/>
            <a:r>
              <a:rPr lang="en-US" b="1">
                <a:solidFill>
                  <a:prstClr val="black"/>
                </a:solidFill>
                <a:latin typeface="Calibri" panose="020F0502020204030204"/>
                <a:cs typeface="Calibri"/>
              </a:rPr>
              <a:t>...and many others, mostly smaller, companies</a:t>
            </a:r>
            <a:endParaRPr lang="en-US" b="1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9595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BA069-C16D-7D31-7B10-5836B9F50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F3B6-2CFB-EAF8-FBB4-0D9162C4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71" y="1098491"/>
            <a:ext cx="22917857" cy="2538327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E2E model obuka na radnom mestu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9E7B18-D8BE-DC09-EBEF-5128EAC8BF93}"/>
              </a:ext>
            </a:extLst>
          </p:cNvPr>
          <p:cNvSpPr txBox="1"/>
          <p:nvPr/>
        </p:nvSpPr>
        <p:spPr>
          <a:xfrm>
            <a:off x="1199442" y="4840933"/>
            <a:ext cx="21985115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Švajcarska metodologija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Obuke zasnovane na analizi posla za koji treba obučiti lica (SKA)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Program obuke razvijen u saradnji sa kompanijom 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Realizacija obuke (VET škole + kompanije; kompanije)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Obuka mentora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Uključivanje lokalnih samouprava u finansiranje obuka</a:t>
            </a:r>
          </a:p>
        </p:txBody>
      </p:sp>
    </p:spTree>
    <p:extLst>
      <p:ext uri="{BB962C8B-B14F-4D97-AF65-F5344CB8AC3E}">
        <p14:creationId xmlns:p14="http://schemas.microsoft.com/office/powerpoint/2010/main" val="4172355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85E06-DB46-4F04-B193-43A94D9A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9600" b="1" dirty="0">
                <a:solidFill>
                  <a:schemeClr val="tx2"/>
                </a:solidFill>
              </a:rPr>
              <a:t>RAZVOJ OBUKE</a:t>
            </a:r>
            <a:endParaRPr lang="en-US" sz="9600" b="1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92FDF7-7C29-4FFA-A5E8-7C1C785941A1}"/>
              </a:ext>
            </a:extLst>
          </p:cNvPr>
          <p:cNvSpPr txBox="1"/>
          <p:nvPr/>
        </p:nvSpPr>
        <p:spPr>
          <a:xfrm>
            <a:off x="1338072" y="4169664"/>
            <a:ext cx="2170785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			</a:t>
            </a: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95FC7B-C5C8-4DBE-A723-0EB7641FC07A}"/>
              </a:ext>
            </a:extLst>
          </p:cNvPr>
          <p:cNvSpPr/>
          <p:nvPr/>
        </p:nvSpPr>
        <p:spPr>
          <a:xfrm>
            <a:off x="1338071" y="5705856"/>
            <a:ext cx="4745509" cy="219456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SKA analiza</a:t>
            </a:r>
          </a:p>
          <a:p>
            <a:pPr algn="ctr"/>
            <a:r>
              <a:rPr lang="sr-Latn-RS" dirty="0"/>
              <a:t>(Opis posla)</a:t>
            </a:r>
          </a:p>
          <a:p>
            <a:pPr algn="ctr"/>
            <a:r>
              <a:rPr lang="sr-Latn-RS" dirty="0"/>
              <a:t>kompetencije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85365D-EFCC-484F-90A8-2D41A0C37A8B}"/>
              </a:ext>
            </a:extLst>
          </p:cNvPr>
          <p:cNvSpPr/>
          <p:nvPr/>
        </p:nvSpPr>
        <p:spPr>
          <a:xfrm>
            <a:off x="15819119" y="5398059"/>
            <a:ext cx="4692993" cy="238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WBL program obuke</a:t>
            </a:r>
          </a:p>
          <a:p>
            <a:pPr algn="ctr"/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moduli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95F3254-267D-4DA0-9515-786F5E3C3FA2}"/>
              </a:ext>
            </a:extLst>
          </p:cNvPr>
          <p:cNvSpPr/>
          <p:nvPr/>
        </p:nvSpPr>
        <p:spPr>
          <a:xfrm>
            <a:off x="8399357" y="4035255"/>
            <a:ext cx="4736592" cy="1508105"/>
          </a:xfrm>
          <a:prstGeom prst="ellipse">
            <a:avLst/>
          </a:prstGeom>
          <a:solidFill>
            <a:srgbClr val="00D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logika rada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28AD821-62D2-4C6E-A099-4EBFE5CEB551}"/>
              </a:ext>
            </a:extLst>
          </p:cNvPr>
          <p:cNvSpPr/>
          <p:nvPr/>
        </p:nvSpPr>
        <p:spPr>
          <a:xfrm rot="10800000" flipH="1" flipV="1">
            <a:off x="8399358" y="7719739"/>
            <a:ext cx="4684178" cy="15081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logika učenja 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ACEF01-6C74-48E0-B48C-798A17ED4ACF}"/>
              </a:ext>
            </a:extLst>
          </p:cNvPr>
          <p:cNvCxnSpPr>
            <a:cxnSpLocks/>
          </p:cNvCxnSpPr>
          <p:nvPr/>
        </p:nvCxnSpPr>
        <p:spPr>
          <a:xfrm flipV="1">
            <a:off x="6275307" y="4789308"/>
            <a:ext cx="1994971" cy="1058905"/>
          </a:xfrm>
          <a:prstGeom prst="straightConnector1">
            <a:avLst/>
          </a:prstGeom>
          <a:ln w="76200"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AD2CA9D-3B53-4D30-A49E-5F8A1FE65B0E}"/>
              </a:ext>
            </a:extLst>
          </p:cNvPr>
          <p:cNvCxnSpPr>
            <a:cxnSpLocks/>
          </p:cNvCxnSpPr>
          <p:nvPr/>
        </p:nvCxnSpPr>
        <p:spPr>
          <a:xfrm>
            <a:off x="6275307" y="7378128"/>
            <a:ext cx="2047414" cy="1095663"/>
          </a:xfrm>
          <a:prstGeom prst="straightConnector1">
            <a:avLst/>
          </a:prstGeom>
          <a:ln w="76200"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72B7ECC-16C0-4A91-9E51-BF146C44CF15}"/>
              </a:ext>
            </a:extLst>
          </p:cNvPr>
          <p:cNvCxnSpPr>
            <a:cxnSpLocks/>
          </p:cNvCxnSpPr>
          <p:nvPr/>
        </p:nvCxnSpPr>
        <p:spPr>
          <a:xfrm>
            <a:off x="13120914" y="4644006"/>
            <a:ext cx="2698205" cy="1243085"/>
          </a:xfrm>
          <a:prstGeom prst="straightConnector1">
            <a:avLst/>
          </a:prstGeom>
          <a:ln w="76200"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5CA0B02-E78F-41C9-B1EA-B969B542D119}"/>
              </a:ext>
            </a:extLst>
          </p:cNvPr>
          <p:cNvCxnSpPr>
            <a:cxnSpLocks/>
          </p:cNvCxnSpPr>
          <p:nvPr/>
        </p:nvCxnSpPr>
        <p:spPr>
          <a:xfrm flipV="1">
            <a:off x="13259956" y="7173295"/>
            <a:ext cx="2482527" cy="1147745"/>
          </a:xfrm>
          <a:prstGeom prst="straightConnector1">
            <a:avLst/>
          </a:prstGeom>
          <a:ln w="76200"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6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57767-6807-9ADC-FAE4-D1BD07D2A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4D5FD-9E37-BEAC-EBE2-3DCC4E99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41" y="1471334"/>
            <a:ext cx="22451485" cy="1715212"/>
          </a:xfrm>
        </p:spPr>
        <p:txBody>
          <a:bodyPr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8800" dirty="0">
                <a:solidFill>
                  <a:schemeClr val="tx2"/>
                </a:solidFill>
              </a:rPr>
              <a:t>E2E – III faza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3AFBA6-9026-6BC8-478B-D72F7B509854}"/>
              </a:ext>
            </a:extLst>
          </p:cNvPr>
          <p:cNvSpPr txBox="1"/>
          <p:nvPr/>
        </p:nvSpPr>
        <p:spPr>
          <a:xfrm>
            <a:off x="1199441" y="4009660"/>
            <a:ext cx="21985115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Jačanje kapaciteta za pružanje usluga </a:t>
            </a:r>
            <a:r>
              <a:rPr lang="sr-Latn-RS" sz="5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KViS</a:t>
            </a: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u lokalnim sredinama 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Podrška kompanijama u privatnom sektoru da razviju sopstvene kapacitete za obučavanje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Podrška upravljanju lokalnim tržištem rada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Podrška daljem razvoju nacionalnih politika u oblastima zapošljavanja i obrazovanja sa posebnim akcentom na unapređenje zakonodavnog i institucionalnog okvira</a:t>
            </a:r>
          </a:p>
        </p:txBody>
      </p:sp>
    </p:spTree>
    <p:extLst>
      <p:ext uri="{BB962C8B-B14F-4D97-AF65-F5344CB8AC3E}">
        <p14:creationId xmlns:p14="http://schemas.microsoft.com/office/powerpoint/2010/main" val="102493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3B44-E7EB-4C65-81AD-6C24B212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127" y="9413947"/>
            <a:ext cx="18321399" cy="1508105"/>
          </a:xfrm>
        </p:spPr>
        <p:txBody>
          <a:bodyPr/>
          <a:lstStyle/>
          <a:p>
            <a:r>
              <a:rPr lang="sr-Latn-RS" dirty="0">
                <a:solidFill>
                  <a:schemeClr val="tx2"/>
                </a:solidFill>
              </a:rPr>
              <a:t>Hvala</a:t>
            </a:r>
            <a:r>
              <a:rPr lang="en-GB" dirty="0">
                <a:solidFill>
                  <a:schemeClr val="tx2"/>
                </a:solidFill>
              </a:rPr>
              <a:t>!</a:t>
            </a:r>
          </a:p>
        </p:txBody>
      </p:sp>
      <p:pic>
        <p:nvPicPr>
          <p:cNvPr id="5" name="Picture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5D8A83B9-9112-4C84-AFA2-1739C00209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4005" b="34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694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8888" y="1597254"/>
            <a:ext cx="22546224" cy="1508105"/>
          </a:xfrm>
        </p:spPr>
        <p:txBody>
          <a:bodyPr/>
          <a:lstStyle/>
          <a:p>
            <a:r>
              <a:rPr lang="sr-Latn-RS" sz="8800" dirty="0">
                <a:solidFill>
                  <a:srgbClr val="002060"/>
                </a:solidFill>
              </a:rPr>
              <a:t>Sadržaj</a:t>
            </a:r>
            <a:endParaRPr lang="en-US" sz="8800" dirty="0">
              <a:solidFill>
                <a:srgbClr val="00206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F0A478-DFB1-4308-81D5-A688E9F72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591198"/>
              </p:ext>
            </p:extLst>
          </p:nvPr>
        </p:nvGraphicFramePr>
        <p:xfrm>
          <a:off x="2286979" y="4379550"/>
          <a:ext cx="14941868" cy="58404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41868">
                  <a:extLst>
                    <a:ext uri="{9D8B030D-6E8A-4147-A177-3AD203B41FA5}">
                      <a16:colId xmlns:a16="http://schemas.microsoft.com/office/drawing/2014/main" val="4290342017"/>
                    </a:ext>
                  </a:extLst>
                </a:gridCol>
              </a:tblGrid>
              <a:tr h="344879">
                <a:tc>
                  <a:txBody>
                    <a:bodyPr/>
                    <a:lstStyle/>
                    <a:p>
                      <a:endParaRPr lang="en-GB" sz="1600" noProof="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89438"/>
                  </a:ext>
                </a:extLst>
              </a:tr>
              <a:tr h="5495614">
                <a:tc>
                  <a:txBody>
                    <a:bodyPr/>
                    <a:lstStyle/>
                    <a:p>
                      <a:pPr marL="914400" indent="-914400">
                        <a:buFont typeface="+mj-lt"/>
                        <a:buAutoNum type="arabicPeriod"/>
                      </a:pPr>
                      <a:r>
                        <a:rPr lang="sr-Latn-RS" sz="5400" b="1" kern="12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Tržište rada – zahtevi ekonomije</a:t>
                      </a:r>
                    </a:p>
                    <a:p>
                      <a:pPr marL="914400" indent="-914400">
                        <a:buFont typeface="+mj-lt"/>
                        <a:buAutoNum type="arabicPeriod"/>
                      </a:pPr>
                      <a:endParaRPr lang="sr-Latn-RS" sz="5400" b="1" kern="1200" dirty="0">
                        <a:solidFill>
                          <a:srgbClr val="00206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914400" indent="-914400">
                        <a:buFont typeface="+mj-lt"/>
                        <a:buAutoNum type="arabicPeriod"/>
                      </a:pPr>
                      <a:r>
                        <a:rPr lang="sr-Latn-RS" sz="5400" b="1" kern="12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Razvoj ljudskih resursa </a:t>
                      </a:r>
                    </a:p>
                    <a:p>
                      <a:pPr marL="914400" indent="-914400">
                        <a:buFont typeface="+mj-lt"/>
                        <a:buAutoNum type="arabicPeriod"/>
                      </a:pPr>
                      <a:endParaRPr lang="sr-Latn-RS" sz="5400" b="1" kern="1200" dirty="0">
                        <a:solidFill>
                          <a:srgbClr val="00206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914400" marR="0" lvl="0" indent="-91440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sr-Latn-RS" sz="5400" b="1" kern="1200" noProof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Programi podrške – E2E 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286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01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3B44-E7EB-4C65-81AD-6C24B212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3" y="8437417"/>
            <a:ext cx="23781327" cy="2452255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br>
              <a:rPr lang="sr-Latn-RS" sz="8000" b="1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</a:br>
            <a: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  <a:t>Tržište rada – zahtevi ekonomije</a:t>
            </a:r>
            <a:endParaRPr lang="en-GB" sz="8000" dirty="0">
              <a:solidFill>
                <a:srgbClr val="002060"/>
              </a:solidFill>
            </a:endParaRPr>
          </a:p>
        </p:txBody>
      </p:sp>
      <p:pic>
        <p:nvPicPr>
          <p:cNvPr id="5" name="Picture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5D8A83B9-9112-4C84-AFA2-1739C00209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4005" b="34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660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9F8D8-0166-8EB4-D6B2-99ECB9136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1597254"/>
            <a:ext cx="22546224" cy="1508105"/>
          </a:xfrm>
        </p:spPr>
        <p:txBody>
          <a:bodyPr/>
          <a:lstStyle/>
          <a:p>
            <a:r>
              <a:rPr lang="sr-Latn-RS" sz="8800" dirty="0">
                <a:solidFill>
                  <a:schemeClr val="tx2"/>
                </a:solidFill>
              </a:rPr>
              <a:t>Tržište rada – potrebe ekonomije</a:t>
            </a:r>
            <a:endParaRPr lang="en-US" sz="8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B64804-3C35-73B2-A885-12FB4F029B3B}"/>
              </a:ext>
            </a:extLst>
          </p:cNvPr>
          <p:cNvSpPr txBox="1"/>
          <p:nvPr/>
        </p:nvSpPr>
        <p:spPr>
          <a:xfrm>
            <a:off x="918888" y="4431954"/>
            <a:ext cx="2254622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Savremene tehnologije i nova radna mesta; zelena i digitalna transformacija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Radna snaga - lica sa adekvatnim kompetencijama / kvalifikacijama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Starenje stanovništva i demografske promene</a:t>
            </a:r>
          </a:p>
          <a:p>
            <a:pPr>
              <a:spcAft>
                <a:spcPts val="1200"/>
              </a:spcAft>
              <a:buSzPct val="120000"/>
            </a:pPr>
            <a:endParaRPr lang="sr-Latn-RS" sz="4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Neusklađenost ponude tržišta rada i potrebe ekonomije - globalna pojava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Migracije radne snage </a:t>
            </a:r>
          </a:p>
        </p:txBody>
      </p:sp>
    </p:spTree>
    <p:extLst>
      <p:ext uri="{BB962C8B-B14F-4D97-AF65-F5344CB8AC3E}">
        <p14:creationId xmlns:p14="http://schemas.microsoft.com/office/powerpoint/2010/main" val="190676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A3737-2E99-BFA1-8444-95A9BAA2E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A1E1-6905-F37C-12A3-217169081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1597254"/>
            <a:ext cx="22546224" cy="1508105"/>
          </a:xfrm>
        </p:spPr>
        <p:txBody>
          <a:bodyPr/>
          <a:lstStyle/>
          <a:p>
            <a:r>
              <a:rPr lang="sr-Latn-RS" sz="8800" dirty="0">
                <a:solidFill>
                  <a:schemeClr val="tx2"/>
                </a:solidFill>
              </a:rPr>
              <a:t>SRBIJA - Tržište rada u brojevima</a:t>
            </a:r>
            <a:endParaRPr lang="en-US" sz="8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D7F4C-D880-F5E2-220D-0030257B5707}"/>
              </a:ext>
            </a:extLst>
          </p:cNvPr>
          <p:cNvSpPr txBox="1"/>
          <p:nvPr/>
        </p:nvSpPr>
        <p:spPr>
          <a:xfrm>
            <a:off x="897012" y="3143482"/>
            <a:ext cx="1946917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Stopa nezaposlenosti (15+)    </a:t>
            </a:r>
            <a:r>
              <a:rPr lang="sr-Latn-RS" sz="4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		 8,2%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Stopa nezaposlenosti (15 - 24)</a:t>
            </a:r>
            <a:r>
              <a:rPr lang="sr-Latn-RS" sz="4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		20,2%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Struktura nezaposlenih prema kvalifikacijama i polu</a:t>
            </a:r>
          </a:p>
          <a:p>
            <a:pPr>
              <a:spcAft>
                <a:spcPts val="1200"/>
              </a:spcAft>
              <a:buSzPct val="120000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	0 – 5 NOKS 				86,2% nezaposlenih (1,3,4)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6DFD42B2-2092-B4B9-5DDB-0491F8170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19" y="6702443"/>
            <a:ext cx="11766999" cy="525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06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93DC7-5EE5-9BD4-0379-E4208A82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843203"/>
            <a:ext cx="22546224" cy="3001433"/>
          </a:xfrm>
        </p:spPr>
        <p:txBody>
          <a:bodyPr/>
          <a:lstStyle/>
          <a:p>
            <a:r>
              <a:rPr lang="sr-Latn-RS" sz="9600" dirty="0">
                <a:solidFill>
                  <a:schemeClr val="tx2"/>
                </a:solidFill>
              </a:rPr>
              <a:t>Zanimanja sa najvećim brojem prijavljenih potreba za zapošljavanje</a:t>
            </a:r>
          </a:p>
        </p:txBody>
      </p:sp>
      <p:pic>
        <p:nvPicPr>
          <p:cNvPr id="2360" name="Picture 2359" descr="A graph with text on it&#10;&#10;Description automatically generated">
            <a:extLst>
              <a:ext uri="{FF2B5EF4-FFF2-40B4-BE49-F238E27FC236}">
                <a16:creationId xmlns:a16="http://schemas.microsoft.com/office/drawing/2014/main" id="{78673A73-F579-EAC4-8017-1F095307F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786" y="3844636"/>
            <a:ext cx="11763614" cy="920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9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"/>
    </mc:Choice>
    <mc:Fallback xmlns="">
      <p:transition spd="slow" advTm="379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D24AF-09F6-B5EA-D155-B10E68C4A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96B41-27D7-BBEA-8C0F-476306B7F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73" y="8437417"/>
            <a:ext cx="23781327" cy="2452255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br>
              <a:rPr lang="sr-Latn-RS" sz="8000" b="1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</a:br>
            <a: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  <a:t>Razvoj ljudskih resursa</a:t>
            </a:r>
            <a:br>
              <a:rPr lang="sr-Latn-RS" sz="8000" b="1" kern="1200" dirty="0">
                <a:solidFill>
                  <a:srgbClr val="002060"/>
                </a:solidFill>
                <a:effectLst/>
                <a:latin typeface="+mj-lt"/>
                <a:ea typeface="+mn-ea"/>
                <a:cs typeface="+mn-cs"/>
              </a:rPr>
            </a:br>
            <a:endParaRPr lang="en-GB" sz="8000" dirty="0">
              <a:solidFill>
                <a:srgbClr val="002060"/>
              </a:solidFill>
            </a:endParaRPr>
          </a:p>
        </p:txBody>
      </p:sp>
      <p:pic>
        <p:nvPicPr>
          <p:cNvPr id="5" name="Picture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580B8051-9B6C-D4EB-BD86-B734E94ABF3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4005" b="34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496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95"/>
    </mc:Choice>
    <mc:Fallback>
      <p:transition spd="slow" advTm="379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04F98-72D9-2896-186E-61F0DE189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143A1-081C-A48C-2E10-1CB3B8B0C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1202399"/>
            <a:ext cx="12152876" cy="11121219"/>
          </a:xfrm>
        </p:spPr>
        <p:txBody>
          <a:bodyPr/>
          <a:lstStyle/>
          <a:p>
            <a:pPr marL="360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RS" sz="5400" dirty="0">
                <a:solidFill>
                  <a:schemeClr val="tx2"/>
                </a:solidFill>
              </a:rPr>
              <a:t>Da bi uspešno mogao da obavlja svaku aktivnost u okviru zanimanja, p</a:t>
            </a:r>
            <a:r>
              <a:rPr lang="pl-PL" sz="5400" dirty="0">
                <a:solidFill>
                  <a:schemeClr val="tx2"/>
                </a:solidFill>
                <a:latin typeface="+mj-lt"/>
              </a:rPr>
              <a:t>ojedinac treba da poseduje odgovarajuće </a:t>
            </a:r>
            <a:r>
              <a:rPr lang="pl-PL" sz="5400" b="1" dirty="0">
                <a:solidFill>
                  <a:srgbClr val="FF0000"/>
                </a:solidFill>
                <a:latin typeface="+mj-lt"/>
              </a:rPr>
              <a:t>kompetencije</a:t>
            </a:r>
            <a:r>
              <a:rPr lang="pl-PL" sz="5400" dirty="0">
                <a:solidFill>
                  <a:schemeClr val="tx2"/>
                </a:solidFill>
                <a:latin typeface="+mj-lt"/>
              </a:rPr>
              <a:t> odnosno </a:t>
            </a:r>
            <a:r>
              <a:rPr lang="pl-PL" sz="5400" b="1" dirty="0">
                <a:solidFill>
                  <a:srgbClr val="FF0000"/>
                </a:solidFill>
                <a:latin typeface="+mj-lt"/>
              </a:rPr>
              <a:t>znanja, veštine, sposobnosti i stavove</a:t>
            </a:r>
            <a:br>
              <a:rPr lang="pl-PL" sz="5400" b="1" dirty="0">
                <a:solidFill>
                  <a:srgbClr val="FF0000"/>
                </a:solidFill>
                <a:latin typeface="+mj-lt"/>
              </a:rPr>
            </a:br>
            <a:br>
              <a:rPr lang="pl-PL" sz="5400" b="1" dirty="0">
                <a:solidFill>
                  <a:srgbClr val="FF0000"/>
                </a:solidFill>
                <a:latin typeface="+mj-lt"/>
              </a:rPr>
            </a:br>
            <a:br>
              <a:rPr lang="pl-PL" sz="5400" b="1" dirty="0">
                <a:solidFill>
                  <a:srgbClr val="FF0000"/>
                </a:solidFill>
                <a:latin typeface="+mj-lt"/>
              </a:rPr>
            </a:br>
            <a:r>
              <a:rPr lang="sr-Latn-RS" sz="5400" b="1" dirty="0">
                <a:solidFill>
                  <a:schemeClr val="tx2"/>
                </a:solidFill>
              </a:rPr>
              <a:t>K</a:t>
            </a:r>
            <a:r>
              <a:rPr lang="ru-RU" sz="5400" b="1" dirty="0">
                <a:solidFill>
                  <a:schemeClr val="tx2"/>
                </a:solidFill>
              </a:rPr>
              <a:t>now-how</a:t>
            </a:r>
            <a:r>
              <a:rPr lang="ru-RU" sz="5400" dirty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>u </a:t>
            </a:r>
            <a:r>
              <a:rPr lang="en-US" sz="5400" dirty="0" err="1">
                <a:solidFill>
                  <a:schemeClr val="tx2"/>
                </a:solidFill>
              </a:rPr>
              <a:t>različitim</a:t>
            </a:r>
            <a:r>
              <a:rPr lang="en-US" sz="5400" dirty="0">
                <a:solidFill>
                  <a:schemeClr val="tx2"/>
                </a:solidFill>
              </a:rPr>
              <a:t> </a:t>
            </a:r>
            <a:r>
              <a:rPr lang="en-US" sz="5400" dirty="0" err="1">
                <a:solidFill>
                  <a:schemeClr val="tx2"/>
                </a:solidFill>
              </a:rPr>
              <a:t>situacijama</a:t>
            </a:r>
            <a:b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572938-CD0C-614D-CAB9-309CDF803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1726" y="4394096"/>
            <a:ext cx="10582274" cy="932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3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FC5B5-A54E-1A27-C02E-1803565E7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F9FF3-0809-097E-FAB1-A441911B5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888" y="1597254"/>
            <a:ext cx="22546224" cy="1508105"/>
          </a:xfrm>
        </p:spPr>
        <p:txBody>
          <a:bodyPr/>
          <a:lstStyle/>
          <a:p>
            <a:r>
              <a:rPr lang="sr-Latn-RS" sz="8800" dirty="0">
                <a:solidFill>
                  <a:schemeClr val="tx2"/>
                </a:solidFill>
              </a:rPr>
              <a:t>Kompetentna radna snaga</a:t>
            </a:r>
            <a:endParaRPr lang="en-US" sz="8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0899FD-E60C-8AD0-1AEA-2F3C606F0359}"/>
              </a:ext>
            </a:extLst>
          </p:cNvPr>
          <p:cNvSpPr txBox="1"/>
          <p:nvPr/>
        </p:nvSpPr>
        <p:spPr>
          <a:xfrm>
            <a:off x="918888" y="4390391"/>
            <a:ext cx="225462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Formira se kroz procese</a:t>
            </a:r>
          </a:p>
          <a:p>
            <a:pPr marL="1600154" lvl="1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formalnog obrazovanja</a:t>
            </a:r>
          </a:p>
          <a:p>
            <a:pPr marL="1600154" lvl="1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neformalnog obrazovanja (obuke)</a:t>
            </a:r>
          </a:p>
          <a:p>
            <a:pPr marL="1600154" lvl="1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informalnog</a:t>
            </a: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učenja</a:t>
            </a:r>
          </a:p>
          <a:p>
            <a:pPr marL="685800" indent="-685800">
              <a:spcAft>
                <a:spcPts val="1200"/>
              </a:spcAft>
              <a:buSzPct val="120000"/>
              <a:buFont typeface="Arial" panose="020B0604020202020204" pitchFamily="34" charset="0"/>
              <a:buChar char="•"/>
            </a:pP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sr-Latn-RS" sz="48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Celoživotno</a:t>
            </a:r>
            <a:r>
              <a:rPr lang="sr-Latn-R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učenje</a:t>
            </a:r>
          </a:p>
        </p:txBody>
      </p:sp>
    </p:spTree>
    <p:extLst>
      <p:ext uri="{BB962C8B-B14F-4D97-AF65-F5344CB8AC3E}">
        <p14:creationId xmlns:p14="http://schemas.microsoft.com/office/powerpoint/2010/main" val="3790874892"/>
      </p:ext>
    </p:extLst>
  </p:cSld>
  <p:clrMapOvr>
    <a:masterClrMapping/>
  </p:clrMapOvr>
</p:sld>
</file>

<file path=ppt/theme/theme1.xml><?xml version="1.0" encoding="utf-8"?>
<a:theme xmlns:a="http://schemas.openxmlformats.org/drawingml/2006/main" name="Normal Header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RobotoSlab—UbuntuLight-EverSlide">
      <a:majorFont>
        <a:latin typeface="Roboto Slab"/>
        <a:ea typeface=""/>
        <a:cs typeface=""/>
      </a:majorFont>
      <a:minorFont>
        <a:latin typeface="Ubuntu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IRASProjectID xmlns="36389baf-d775-4142-9ba9-987d54fbb0d5">285</NIRASProjectID>
    <_dlc_DocId xmlns="3ff2e1a5-d34d-4447-9aa1-aa6201126706">ZAVM53PQN4XR-1636057976-73300</_dlc_DocId>
    <_dlc_DocIdUrl xmlns="3ff2e1a5-d34d-4447-9aa1-aa6201126706">
      <Url>https://niras.sharepoint.com/sites/DE285/_layouts/15/DocIdRedir.aspx?ID=ZAVM53PQN4XR-1636057976-73300</Url>
      <Description>ZAVM53PQN4XR-1636057976-73300</Description>
    </_dlc_DocIdUrl>
    <da20537ee97d477b961033ada76c4a82 xmlns="36389baf-d775-4142-9ba9-987d54fbb0d5">
      <Terms xmlns="http://schemas.microsoft.com/office/infopath/2007/PartnerControls"/>
    </da20537ee97d477b961033ada76c4a82>
    <NIRASCreatedDate xmlns="36389baf-d775-4142-9ba9-987d54fbb0d5" xsi:nil="true"/>
    <Delivery xmlns="36389baf-d775-4142-9ba9-987d54fbb0d5"/>
    <i5700158192d457fa5a55d94ad1f5c8a xmlns="36389baf-d775-4142-9ba9-987d54fbb0d5">
      <Terms xmlns="http://schemas.microsoft.com/office/infopath/2007/PartnerControls"/>
    </i5700158192d457fa5a55d94ad1f5c8a>
    <b20adbee33c84350ab297149ab7609e1 xmlns="36389baf-d775-4142-9ba9-987d54fbb0d5">
      <Terms xmlns="http://schemas.microsoft.com/office/infopath/2007/PartnerControls"/>
    </b20adbee33c84350ab297149ab7609e1>
    <NIRASDocumentNo xmlns="36389baf-d775-4142-9ba9-987d54fbb0d5" xsi:nil="true"/>
    <_Flow_SignoffStatus xmlns="8de29bf6-17fa-407c-a8e0-39214a782f8a" xsi:nil="true"/>
    <DocumentRevisionIdPublished xmlns="36389baf-d775-4142-9ba9-987d54fbb0d5" xsi:nil="true"/>
    <DocumentRevisionId xmlns="36389baf-d775-4142-9ba9-987d54fbb0d5" xsi:nil="true"/>
    <NIRASRevisionDate xmlns="36389baf-d775-4142-9ba9-987d54fbb0d5" xsi:nil="true"/>
    <NIRASSortOrder xmlns="36389baf-d775-4142-9ba9-987d54fbb0d5" xsi:nil="true"/>
    <TaxCatchAll xmlns="36389baf-d775-4142-9ba9-987d54fbb0d5" xsi:nil="true"/>
    <NIRASOldModifiedBy xmlns="36389baf-d775-4142-9ba9-987d54fbb0d5" xsi:nil="true"/>
    <NIRASScaleTxt xmlns="36389baf-d775-4142-9ba9-987d54fbb0d5" xsi:nil="true"/>
    <SharedWithUsers xmlns="3ff2e1a5-d34d-4447-9aa1-aa6201126706">
      <UserInfo>
        <DisplayName>Milena Jankovic (MILE)</DisplayName>
        <AccountId>25</AccountId>
        <AccountType/>
      </UserInfo>
      <UserInfo>
        <DisplayName>Mirjana Bojanic (MIBO)</DisplayName>
        <AccountId>52</AccountId>
        <AccountType/>
      </UserInfo>
      <UserInfo>
        <DisplayName>Boris Majstorovic (BOMA)</DisplayName>
        <AccountId>64</AccountId>
        <AccountType/>
      </UserInfo>
      <UserInfo>
        <DisplayName>Jelena Stefanovic (JEST)</DisplayName>
        <AccountId>26</AccountId>
        <AccountType/>
      </UserInfo>
      <UserInfo>
        <DisplayName>Ilija Stankovic (ILST)</DisplayName>
        <AccountId>16</AccountId>
        <AccountType/>
      </UserInfo>
    </SharedWithUsers>
    <o7ddbb95048e4674b1961839f647280e xmlns="36389baf-d775-4142-9ba9-987d54fbb0d5">
      <Terms xmlns="http://schemas.microsoft.com/office/infopath/2007/PartnerControls"/>
    </o7ddbb95048e4674b1961839f647280e>
    <lcf76f155ced4ddcb4097134ff3c332f xmlns="8de29bf6-17fa-407c-a8e0-39214a782f8a">
      <Terms xmlns="http://schemas.microsoft.com/office/infopath/2007/PartnerControls"/>
    </lcf76f155ced4ddcb4097134ff3c332f>
    <NIRASOnFrontPage xmlns="36389baf-d775-4142-9ba9-987d54fbb0d5">false</NIRASOnFrontPage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DCD90FCC66DA8F4C882C689D6817D41B00189103CC6DBA57489C2D7EAEDF028063" ma:contentTypeVersion="104" ma:contentTypeDescription="Create a new document." ma:contentTypeScope="" ma:versionID="b84e72d1b9f0aea83f05c35bfb152c12">
  <xsd:schema xmlns:xsd="http://www.w3.org/2001/XMLSchema" xmlns:xs="http://www.w3.org/2001/XMLSchema" xmlns:p="http://schemas.microsoft.com/office/2006/metadata/properties" xmlns:ns2="36389baf-d775-4142-9ba9-987d54fbb0d5" xmlns:ns3="8de29bf6-17fa-407c-a8e0-39214a782f8a" xmlns:ns4="3ff2e1a5-d34d-4447-9aa1-aa6201126706" targetNamespace="http://schemas.microsoft.com/office/2006/metadata/properties" ma:root="true" ma:fieldsID="6428bb9b9c75c8d3e6a07248ded9def2" ns2:_="" ns3:_="" ns4:_="">
    <xsd:import namespace="36389baf-d775-4142-9ba9-987d54fbb0d5"/>
    <xsd:import namespace="8de29bf6-17fa-407c-a8e0-39214a782f8a"/>
    <xsd:import namespace="3ff2e1a5-d34d-4447-9aa1-aa6201126706"/>
    <xsd:element name="properties">
      <xsd:complexType>
        <xsd:sequence>
          <xsd:element name="documentManagement">
            <xsd:complexType>
              <xsd:all>
                <xsd:element ref="ns2:NIRASProjectID" minOccurs="0"/>
                <xsd:element ref="ns2:NIRASCreatedDate" minOccurs="0"/>
                <xsd:element ref="ns2:DocumentRevisionId" minOccurs="0"/>
                <xsd:element ref="ns2:DocumentRevisionIdPublished" minOccurs="0"/>
                <xsd:element ref="ns2:NIRASRevisionDate" minOccurs="0"/>
                <xsd:element ref="ns2:NIRASScaleTxt" minOccurs="0"/>
                <xsd:element ref="ns2:NIRASSortOrder" minOccurs="0"/>
                <xsd:element ref="ns2:Delivery" minOccurs="0"/>
                <xsd:element ref="ns2:NIRASDocumentNo" minOccurs="0"/>
                <xsd:element ref="ns2:NIRASOldModifiedBy" minOccurs="0"/>
                <xsd:element ref="ns2:i5700158192d457fa5a55d94ad1f5c8a" minOccurs="0"/>
                <xsd:element ref="ns2:da20537ee97d477b961033ada76c4a82" minOccurs="0"/>
                <xsd:element ref="ns2:b20adbee33c84350ab297149ab7609e1" minOccurs="0"/>
                <xsd:element ref="ns2:TaxCatchAllLabel" minOccurs="0"/>
                <xsd:element ref="ns2:TaxCatchAll" minOccurs="0"/>
                <xsd:element ref="ns2:o7ddbb95048e4674b1961839f647280e" minOccurs="0"/>
                <xsd:element ref="ns2:NIRASOnFrontPage" minOccurs="0"/>
                <xsd:element ref="ns3:MediaServiceGenerationTime" minOccurs="0"/>
                <xsd:element ref="ns3:MediaServiceEventHashCode" minOccurs="0"/>
                <xsd:element ref="ns3:_Flow_SignoffStatus" minOccurs="0"/>
                <xsd:element ref="ns3:MediaServiceAutoKeyPoints" minOccurs="0"/>
                <xsd:element ref="ns3:MediaServiceKeyPoints" minOccurs="0"/>
                <xsd:element ref="ns3:MediaServiceMetadata" minOccurs="0"/>
                <xsd:element ref="ns3:MediaLengthInSeconds" minOccurs="0"/>
                <xsd:element ref="ns3:MediaServiceFastMetadata" minOccurs="0"/>
                <xsd:element ref="ns4:SharedWithUsers" minOccurs="0"/>
                <xsd:element ref="ns3:MediaServiceDateTaken" minOccurs="0"/>
                <xsd:element ref="ns4:SharedWithDetails" minOccurs="0"/>
                <xsd:element ref="ns3:MediaServiceAutoTags" minOccurs="0"/>
                <xsd:element ref="ns3:MediaServiceOCR" minOccurs="0"/>
                <xsd:element ref="ns3:lcf76f155ced4ddcb4097134ff3c332f" minOccurs="0"/>
                <xsd:element ref="ns3:MediaServiceLocation" minOccurs="0"/>
                <xsd:element ref="ns4:_dlc_DocId" minOccurs="0"/>
                <xsd:element ref="ns4:_dlc_DocIdUrl" minOccurs="0"/>
                <xsd:element ref="ns4:_dlc_DocIdPersistId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389baf-d775-4142-9ba9-987d54fbb0d5" elementFormDefault="qualified">
    <xsd:import namespace="http://schemas.microsoft.com/office/2006/documentManagement/types"/>
    <xsd:import namespace="http://schemas.microsoft.com/office/infopath/2007/PartnerControls"/>
    <xsd:element name="NIRASProjectID" ma:index="2" nillable="true" ma:displayName="Project ID" ma:internalName="NIRASProjectID">
      <xsd:simpleType>
        <xsd:restriction base="dms:Text"/>
      </xsd:simpleType>
    </xsd:element>
    <xsd:element name="NIRASCreatedDate" ma:index="3" nillable="true" ma:displayName="First issue date" ma:format="DateOnly" ma:internalName="NIRASCreatedDate">
      <xsd:simpleType>
        <xsd:restriction base="dms:DateTime"/>
      </xsd:simpleType>
    </xsd:element>
    <xsd:element name="DocumentRevisionId" ma:index="5" nillable="true" ma:displayName="Revision" ma:internalName="DocumentRevisionId">
      <xsd:simpleType>
        <xsd:restriction base="dms:Text"/>
      </xsd:simpleType>
    </xsd:element>
    <xsd:element name="DocumentRevisionIdPublished" ma:index="6" nillable="true" ma:displayName="Last published revision" ma:internalName="DocumentRevisionIdPublished">
      <xsd:simpleType>
        <xsd:restriction base="dms:Text"/>
      </xsd:simpleType>
    </xsd:element>
    <xsd:element name="NIRASRevisionDate" ma:index="7" nillable="true" ma:displayName="Revision date" ma:internalName="NIRASRevisionDate">
      <xsd:simpleType>
        <xsd:restriction base="dms:DateTime"/>
      </xsd:simpleType>
    </xsd:element>
    <xsd:element name="NIRASScaleTxt" ma:index="9" nillable="true" ma:displayName="Scale" ma:internalName="NIRASScaleTxt">
      <xsd:simpleType>
        <xsd:restriction base="dms:Text">
          <xsd:maxLength value="255"/>
        </xsd:restriction>
      </xsd:simpleType>
    </xsd:element>
    <xsd:element name="NIRASSortOrder" ma:index="11" nillable="true" ma:displayName="Sort order" ma:internalName="NIRASSortOrder">
      <xsd:simpleType>
        <xsd:restriction base="dms:Number"/>
      </xsd:simpleType>
    </xsd:element>
    <xsd:element name="Delivery" ma:index="12" nillable="true" ma:displayName="Delivery" ma:list="{9dc8fb5d-016a-4013-9d51-ed433ce2924b}" ma:internalName="Delivery" ma:readOnly="false" ma:showField="NIRASDocListName" ma:web="3ff2e1a5-d34d-4447-9aa1-aa62011267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IRASDocumentNo" ma:index="13" nillable="true" ma:displayName="Old document ID" ma:description="Old document number from source system" ma:internalName="NIRASDocumentNo">
      <xsd:simpleType>
        <xsd:restriction base="dms:Text">
          <xsd:maxLength value="255"/>
        </xsd:restriction>
      </xsd:simpleType>
    </xsd:element>
    <xsd:element name="NIRASOldModifiedBy" ma:index="14" nillable="true" ma:displayName="Old modified by" ma:internalName="NIRASOldModifiedBy" ma:readOnly="false">
      <xsd:simpleType>
        <xsd:restriction base="dms:Text">
          <xsd:maxLength value="255"/>
        </xsd:restriction>
      </xsd:simpleType>
    </xsd:element>
    <xsd:element name="i5700158192d457fa5a55d94ad1f5c8a" ma:index="16" nillable="true" ma:taxonomy="true" ma:internalName="i5700158192d457fa5a55d94ad1f5c8a" ma:taxonomyFieldName="NIRASScale" ma:displayName="Scale_Old" ma:readOnly="false" ma:default="" ma:fieldId="{25700158-192d-457f-a5a5-5d94ad1f5c8a}" ma:sspId="ab2600de-030e-40a3-a341-c72395049305" ma:termSetId="3e7e8768-c6c9-4058-bd1b-2f646ad16eb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a20537ee97d477b961033ada76c4a82" ma:index="22" nillable="true" ma:taxonomy="true" ma:internalName="da20537ee97d477b961033ada76c4a82" ma:taxonomyFieldName="NIRASQAStatus" ma:displayName="QA Status" ma:readOnly="false" ma:default="" ma:fieldId="{da20537e-e97d-477b-9610-33ada76c4a82}" ma:sspId="ab2600de-030e-40a3-a341-c72395049305" ma:termSetId="94d4a05f-61b3-4765-97ef-9ba750d26c8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0adbee33c84350ab297149ab7609e1" ma:index="23" nillable="true" ma:taxonomy="true" ma:internalName="b20adbee33c84350ab297149ab7609e1" ma:taxonomyFieldName="NIRASDocumentKind" ma:displayName="Document content" ma:default="" ma:fieldId="{b20adbee-33c8-4350-ab29-7149ab7609e1}" ma:taxonomyMulti="true" ma:sspId="ab2600de-030e-40a3-a341-c72395049305" ma:termSetId="0c6706ef-2aa8-49e9-8152-ee2cbb588c7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24" nillable="true" ma:displayName="Taxonomy Catch All Column1" ma:hidden="true" ma:list="{8cabf78f-095a-4621-b53c-1804b3fd8541}" ma:internalName="TaxCatchAllLabel" ma:readOnly="true" ma:showField="CatchAllDataLabel" ma:web="3ff2e1a5-d34d-4447-9aa1-aa62011267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5" nillable="true" ma:displayName="Taxonomy Catch All Column" ma:hidden="true" ma:list="{8cabf78f-095a-4621-b53c-1804b3fd8541}" ma:internalName="TaxCatchAll" ma:showField="CatchAllData" ma:web="3ff2e1a5-d34d-4447-9aa1-aa62011267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7ddbb95048e4674b1961839f647280e" ma:index="26" nillable="true" ma:taxonomy="true" ma:internalName="o7ddbb95048e4674b1961839f647280e" ma:taxonomyFieldName="NIRASQAGroup" ma:displayName="Country" ma:readOnly="false" ma:default="" ma:fieldId="{87ddbb95-048e-4674-b196-1839f647280e}" ma:taxonomyMulti="true" ma:sspId="ab2600de-030e-40a3-a341-c72395049305" ma:termSetId="6fd9237d-65aa-4da7-afa0-2c7efb1a215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IRASOnFrontPage" ma:index="28" nillable="true" ma:displayName="On front page" ma:default="0" ma:indexed="true" ma:internalName="NIRASOnFrontPag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e29bf6-17fa-407c-a8e0-39214a782f8a" elementFormDefault="qualified">
    <xsd:import namespace="http://schemas.microsoft.com/office/2006/documentManagement/types"/>
    <xsd:import namespace="http://schemas.microsoft.com/office/infopath/2007/PartnerControls"/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31" nillable="true" ma:displayName="Sign-off status" ma:internalName="_x0024_Resources_x003a_core_x002c_Signoff_Status_x003b_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Metadata" ma:index="34" nillable="true" ma:displayName="MediaServiceMetadata" ma:hidden="true" ma:internalName="MediaServiceMetadata" ma:readOnly="true">
      <xsd:simpleType>
        <xsd:restriction base="dms:Note"/>
      </xsd:simpleType>
    </xsd:element>
    <xsd:element name="MediaLengthInSeconds" ma:index="35" nillable="true" ma:displayName="Length (seconds)" ma:internalName="MediaLengthInSeconds" ma:readOnly="true">
      <xsd:simpleType>
        <xsd:restriction base="dms:Unknown"/>
      </xsd:simpleType>
    </xsd:element>
    <xsd:element name="MediaServiceFastMetadata" ma:index="3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0" nillable="true" ma:displayName="Tags" ma:internalName="MediaServiceAutoTags" ma:readOnly="true">
      <xsd:simpleType>
        <xsd:restriction base="dms:Text"/>
      </xsd:simpleType>
    </xsd:element>
    <xsd:element name="MediaServiceOCR" ma:index="4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ab2600de-030e-40a3-a341-c723950493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4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4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f2e1a5-d34d-4447-9aa1-aa6201126706" elementFormDefault="qualified">
    <xsd:import namespace="http://schemas.microsoft.com/office/2006/documentManagement/types"/>
    <xsd:import namespace="http://schemas.microsoft.com/office/infopath/2007/PartnerControls"/>
    <xsd:element name="SharedWithUsers" ma:index="3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4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4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7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haredContentType xmlns="Microsoft.SharePoint.Taxonomy.ContentTypeSync" SourceId="ab2600de-030e-40a3-a341-c72395049305" ContentTypeId="0x010100DCD90FCC66DA8F4C882C689D6817D41B" PreviousValue="false"/>
</file>

<file path=customXml/itemProps1.xml><?xml version="1.0" encoding="utf-8"?>
<ds:datastoreItem xmlns:ds="http://schemas.openxmlformats.org/officeDocument/2006/customXml" ds:itemID="{D1552175-7263-4B0A-AB99-BFE85453DC71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36389baf-d775-4142-9ba9-987d54fbb0d5"/>
    <ds:schemaRef ds:uri="http://www.w3.org/XML/1998/namespace"/>
    <ds:schemaRef ds:uri="8de29bf6-17fa-407c-a8e0-39214a782f8a"/>
    <ds:schemaRef ds:uri="http://schemas.microsoft.com/office/infopath/2007/PartnerControls"/>
    <ds:schemaRef ds:uri="3ff2e1a5-d34d-4447-9aa1-aa6201126706"/>
  </ds:schemaRefs>
</ds:datastoreItem>
</file>

<file path=customXml/itemProps2.xml><?xml version="1.0" encoding="utf-8"?>
<ds:datastoreItem xmlns:ds="http://schemas.openxmlformats.org/officeDocument/2006/customXml" ds:itemID="{C5E9D3D3-8DCD-4F30-9D14-7D803F30F0E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DCB99A7-D9BA-4480-903B-47B124F4DD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389baf-d775-4142-9ba9-987d54fbb0d5"/>
    <ds:schemaRef ds:uri="8de29bf6-17fa-407c-a8e0-39214a782f8a"/>
    <ds:schemaRef ds:uri="3ff2e1a5-d34d-4447-9aa1-aa62011267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6CA522B-C952-459E-B6CB-A9EB505E138E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FB221F6A-27BA-4809-9EBD-F19CE7FBE1EB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682</Words>
  <Application>Microsoft Office PowerPoint</Application>
  <PresentationFormat>Custom</PresentationFormat>
  <Paragraphs>150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Normal Header</vt:lpstr>
      <vt:lpstr>Office Theme</vt:lpstr>
      <vt:lpstr>PowerPoint Presentation</vt:lpstr>
      <vt:lpstr>Sadržaj</vt:lpstr>
      <vt:lpstr> Tržište rada – zahtevi ekonomije</vt:lpstr>
      <vt:lpstr>Tržište rada – potrebe ekonomije</vt:lpstr>
      <vt:lpstr>SRBIJA - Tržište rada u brojevima</vt:lpstr>
      <vt:lpstr>Zanimanja sa najvećim brojem prijavljenih potreba za zapošljavanje</vt:lpstr>
      <vt:lpstr> Razvoj ljudskih resursa </vt:lpstr>
      <vt:lpstr>Da bi uspešno mogao da obavlja svaku aktivnost u okviru zanimanja, pojedinac treba da poseduje odgovarajuće kompetencije odnosno znanja, veštine, sposobnosti i stavove   Know-how u različitim situacijama </vt:lpstr>
      <vt:lpstr>Kompetentna radna snaga</vt:lpstr>
      <vt:lpstr>Učenje kroz rad - WBL</vt:lpstr>
      <vt:lpstr> Programi podrške – E2E model  </vt:lpstr>
      <vt:lpstr>Znanjem do posla –  Education to Employment (E2E)</vt:lpstr>
      <vt:lpstr>E2E partneri</vt:lpstr>
      <vt:lpstr>Rezultati E2E – I &amp; II faza</vt:lpstr>
      <vt:lpstr>PowerPoint Presentation</vt:lpstr>
      <vt:lpstr>E2E model obuka na radnom mestu</vt:lpstr>
      <vt:lpstr>RAZVOJ OBUKE</vt:lpstr>
      <vt:lpstr>E2E – III faza</vt:lpstr>
      <vt:lpstr>Hvala!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Streit (OST)</dc:creator>
  <cp:lastModifiedBy>Mirjana Bojanic (MIBO)</cp:lastModifiedBy>
  <cp:revision>4</cp:revision>
  <cp:lastPrinted>2021-10-25T12:34:01Z</cp:lastPrinted>
  <dcterms:created xsi:type="dcterms:W3CDTF">2019-04-23T09:10:47Z</dcterms:created>
  <dcterms:modified xsi:type="dcterms:W3CDTF">2024-10-11T01:16:43Z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0x010100DCD90FCC66DA8F4C882C689D6817D41B00189103CC6DBA57489C2D7EAEDF028063</vt:lpwstr>
  </property>
  <property fmtid="{D5CDD505-2E9C-101B-9397-08002B2CF9AE}" pid="3" name="NIRASScale">
    <vt:lpwstr/>
  </property>
  <property fmtid="{D5CDD505-2E9C-101B-9397-08002B2CF9AE}" pid="4" name="NIRASQAStatus">
    <vt:lpwstr/>
  </property>
  <property fmtid="{D5CDD505-2E9C-101B-9397-08002B2CF9AE}" pid="5" name="NIRASDocumentKind">
    <vt:lpwstr/>
  </property>
  <property fmtid="{D5CDD505-2E9C-101B-9397-08002B2CF9AE}" pid="6" name="NIRASQAGroup">
    <vt:lpwstr/>
  </property>
  <property fmtid="{D5CDD505-2E9C-101B-9397-08002B2CF9AE}" pid="7" name="ApplyLanguageRun">
    <vt:lpwstr>true</vt:lpwstr>
  </property>
  <property fmtid="{D5CDD505-2E9C-101B-9397-08002B2CF9AE}" pid="8" name="MediaServiceImageTags">
    <vt:lpwstr/>
  </property>
  <property fmtid="{D5CDD505-2E9C-101B-9397-08002B2CF9AE}" pid="9" name="_dlc_DocIdItemGuid">
    <vt:lpwstr>c397c8c1-334d-493c-b150-cb926fe7c1b2</vt:lpwstr>
  </property>
</Properties>
</file>